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00" r:id="rId3"/>
  </p:sldIdLst>
  <p:sldSz cx="9144000" cy="6858000" type="screen4x3"/>
  <p:notesSz cx="6797675" cy="9928225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528"/>
    <a:srgbClr val="999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5176" autoAdjust="0"/>
  </p:normalViewPr>
  <p:slideViewPr>
    <p:cSldViewPr snapToGrid="0" snapToObjects="1">
      <p:cViewPr>
        <p:scale>
          <a:sx n="100" d="100"/>
          <a:sy n="100" d="100"/>
        </p:scale>
        <p:origin x="-1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notesViewPr>
    <p:cSldViewPr snapToGrid="0" snapToObjects="1">
      <p:cViewPr varScale="1">
        <p:scale>
          <a:sx n="62" d="100"/>
          <a:sy n="62" d="100"/>
        </p:scale>
        <p:origin x="325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9D3BB-86A3-4323-8B9C-673DDCB7367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7507E-9163-48C6-8B67-7D26E2EB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05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D2B4A-2AE3-4358-8138-3BF5456DF20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AF96-A3D9-4CA3-9A10-5A4579C0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7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7101"/>
          <a:stretch/>
        </p:blipFill>
        <p:spPr>
          <a:xfrm>
            <a:off x="0" y="0"/>
            <a:ext cx="11795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07" y="4678855"/>
            <a:ext cx="8607027" cy="640036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tx1"/>
                </a:solidFill>
                <a:latin typeface="+mj-lt"/>
                <a:cs typeface="Lato Regular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06" y="5340459"/>
            <a:ext cx="8607027" cy="5365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000000"/>
                </a:solidFill>
                <a:latin typeface="+mj-lt"/>
                <a:cs typeface="La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50021" y="676275"/>
            <a:ext cx="4306887" cy="35575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district/club </a:t>
            </a:r>
            <a:br>
              <a:rPr lang="en-US"/>
            </a:br>
            <a:r>
              <a:rPr lang="en-US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7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33"/>
          <a:stretch/>
        </p:blipFill>
        <p:spPr>
          <a:xfrm>
            <a:off x="0" y="0"/>
            <a:ext cx="71018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10184" y="797511"/>
            <a:ext cx="792480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/>
            <a: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Zonta International envisions a world in </a:t>
            </a:r>
            <a:b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which women's rights are recognized as </a:t>
            </a:r>
            <a:b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human rights and every woman is able </a:t>
            </a:r>
            <a:b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to achieve her full potential.</a:t>
            </a:r>
          </a:p>
          <a:p>
            <a:pPr algn="ctr" fontAlgn="base"/>
            <a:endParaRPr lang="en-US" sz="2800" b="1" i="0" kern="1200" dirty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  <a:p>
            <a:pPr algn="ctr" fontAlgn="base"/>
            <a: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In such a world, women have access to all resources and are represented in decision </a:t>
            </a:r>
            <a:b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making positions on an equal basis with men.</a:t>
            </a:r>
          </a:p>
          <a:p>
            <a:pPr algn="ctr" fontAlgn="base"/>
            <a:endParaRPr lang="en-US" sz="2800" b="1" i="0" kern="1200" dirty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  <a:p>
            <a:pPr algn="ctr" fontAlgn="base"/>
            <a: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In such a world, no woman </a:t>
            </a:r>
            <a:b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lives in fear of violence.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72400" y="5622925"/>
            <a:ext cx="1116013" cy="1025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2087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A4245FC-CDED-42D9-89C2-EEDC8DEF08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99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4A4245FC-CDED-42D9-89C2-EEDC8DEF0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67"/>
          <a:stretch/>
        </p:blipFill>
        <p:spPr>
          <a:xfrm>
            <a:off x="0" y="0"/>
            <a:ext cx="76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72400" y="5622925"/>
            <a:ext cx="1116013" cy="1025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323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Title and Content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CD4203-B088-4A50-8678-9AF6F235E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47421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45CD4203-B088-4A50-8678-9AF6F235E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0"/>
          <a:stretch/>
        </p:blipFill>
        <p:spPr>
          <a:xfrm>
            <a:off x="0" y="0"/>
            <a:ext cx="78638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00"/>
          <a:stretch/>
        </p:blipFill>
        <p:spPr>
          <a:xfrm>
            <a:off x="0" y="0"/>
            <a:ext cx="75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638"/>
            <a:ext cx="7927848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600200"/>
            <a:ext cx="3736848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0" y="1600200"/>
            <a:ext cx="3976600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72400" y="5622925"/>
            <a:ext cx="1116013" cy="1025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266656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0"/>
          <a:stretch/>
        </p:blipFill>
        <p:spPr>
          <a:xfrm>
            <a:off x="0" y="0"/>
            <a:ext cx="7790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956"/>
            <a:ext cx="7927848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600200"/>
            <a:ext cx="3736848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0" y="1600200"/>
            <a:ext cx="3976600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6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bg>
      <p:bgPr>
        <a:solidFill>
          <a:srgbClr val="802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15468" y="6123543"/>
            <a:ext cx="2692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Insert district/club</a:t>
            </a:r>
            <a:r>
              <a:rPr lang="en-US" sz="1600" baseline="0" dirty="0">
                <a:solidFill>
                  <a:schemeClr val="bg1"/>
                </a:solidFill>
              </a:rPr>
              <a:t> website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72400" y="5622925"/>
            <a:ext cx="1116013" cy="1025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/>
            </a:lvl1pPr>
          </a:lstStyle>
          <a:p>
            <a:r>
              <a:rPr lang="en-US" dirty="0"/>
              <a:t>Insert Reverse Color </a:t>
            </a:r>
            <a:br>
              <a:rPr lang="en-US" dirty="0"/>
            </a:br>
            <a:r>
              <a:rPr lang="en-US" dirty="0"/>
              <a:t>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377001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E0872C3E-BD5E-4195-98BE-0DACBC91170D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4362611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E0872C3E-BD5E-4195-98BE-0DACBC911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4ECA6AB6-FF1B-4B47-9DBA-0B01A636553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2" r:id="rId5"/>
    <p:sldLayoutId id="2147483657" r:id="rId6"/>
    <p:sldLayoutId id="2147483655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Lato Regular" panose="020F0502020204030203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7.xml"/><Relationship Id="rId7" Type="http://schemas.openxmlformats.org/officeDocument/2006/relationships/image" Target="../media/image5.jpe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17" Type="http://schemas.openxmlformats.org/officeDocument/2006/relationships/image" Target="../media/image15.png"/><Relationship Id="rId2" Type="http://schemas.openxmlformats.org/officeDocument/2006/relationships/image" Target="../media/image5.jpeg"/><Relationship Id="rId16" Type="http://schemas.openxmlformats.org/officeDocument/2006/relationships/image" Target="../media/image20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27.svg"/><Relationship Id="rId10" Type="http://schemas.openxmlformats.org/officeDocument/2006/relationships/image" Target="../media/image11.png"/><Relationship Id="rId19" Type="http://schemas.openxmlformats.org/officeDocument/2006/relationships/image" Target="../media/image23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sv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C21B35D0-CFB6-4D9B-949C-3BD6A9376D6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2909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C21B35D0-CFB6-4D9B-949C-3BD6A9376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4A5C203-092E-4410-80F7-A026F381D3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i-FI" sz="3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28550" y="5623561"/>
            <a:ext cx="3682561" cy="740664"/>
          </a:xfrm>
        </p:spPr>
        <p:txBody>
          <a:bodyPr>
            <a:normAutofit fontScale="70000" lnSpcReduction="20000"/>
          </a:bodyPr>
          <a:lstStyle/>
          <a:p>
            <a:r>
              <a:rPr lang="fi-FI" sz="2400" b="1" dirty="0">
                <a:solidFill>
                  <a:schemeClr val="tx1"/>
                </a:solidFill>
              </a:rPr>
              <a:t>IDEOITA KERHOILLE KAMPANJAN TOTEUTUKSEEN </a:t>
            </a:r>
            <a:br>
              <a:rPr lang="fi-FI" sz="2400" b="1" dirty="0">
                <a:solidFill>
                  <a:schemeClr val="tx1"/>
                </a:solidFill>
              </a:rPr>
            </a:br>
            <a:r>
              <a:rPr lang="fi-FI" sz="2400" b="1" dirty="0">
                <a:solidFill>
                  <a:schemeClr val="tx1"/>
                </a:solidFill>
              </a:rPr>
              <a:t>25.11-10.12.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A8946F2-8FB3-498E-892A-D0E987113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3830" y="939114"/>
            <a:ext cx="2696339" cy="286676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xmlns="" id="{CAF7F0F9-05D5-43FB-B32A-4E174284D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96" y="3635213"/>
            <a:ext cx="8604504" cy="18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F0DC3-4310-42D3-9BBC-415C44EE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1" y="50328"/>
            <a:ext cx="7924800" cy="76262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700" b="1" dirty="0">
                <a:solidFill>
                  <a:schemeClr val="tx1"/>
                </a:solidFill>
              </a:rPr>
              <a:t/>
            </a:r>
            <a:br>
              <a:rPr lang="fi-FI" sz="2700" b="1" dirty="0">
                <a:solidFill>
                  <a:schemeClr val="tx1"/>
                </a:solidFill>
              </a:rPr>
            </a:br>
            <a:r>
              <a:rPr lang="fi-FI" sz="2700" b="1" dirty="0">
                <a:solidFill>
                  <a:schemeClr val="tx1"/>
                </a:solidFill>
              </a:rPr>
              <a:t/>
            </a:r>
            <a:br>
              <a:rPr lang="fi-FI" sz="2700" b="1" dirty="0">
                <a:solidFill>
                  <a:schemeClr val="tx1"/>
                </a:solidFill>
              </a:rPr>
            </a:br>
            <a:r>
              <a:rPr lang="fi-FI" sz="2700" b="1" dirty="0">
                <a:solidFill>
                  <a:schemeClr val="tx1"/>
                </a:solidFill>
              </a:rPr>
              <a:t>IDEOITA KERHOILLE KAMPANJAN TOTEUTUKSEEN </a:t>
            </a:r>
            <a:r>
              <a:rPr lang="fi-FI" sz="2700" b="1">
                <a:solidFill>
                  <a:schemeClr val="tx1"/>
                </a:solidFill>
              </a:rPr>
              <a:t/>
            </a:r>
            <a:br>
              <a:rPr lang="fi-FI" sz="2700" b="1">
                <a:solidFill>
                  <a:schemeClr val="tx1"/>
                </a:solidFill>
              </a:rPr>
            </a:br>
            <a:r>
              <a:rPr lang="fi-FI" sz="2700" b="1">
                <a:solidFill>
                  <a:schemeClr val="tx1"/>
                </a:solidFill>
              </a:rPr>
              <a:t>25.11-10.12.</a:t>
            </a:r>
            <a:r>
              <a:rPr lang="fi-FI" b="1" dirty="0">
                <a:solidFill>
                  <a:schemeClr val="tx1"/>
                </a:solidFill>
              </a:rPr>
              <a:t/>
            </a:r>
            <a:br>
              <a:rPr lang="fi-FI" b="1" dirty="0">
                <a:solidFill>
                  <a:schemeClr val="tx1"/>
                </a:solidFill>
              </a:rPr>
            </a:br>
            <a:endParaRPr lang="fi-FI" dirty="0"/>
          </a:p>
        </p:txBody>
      </p:sp>
      <p:pic>
        <p:nvPicPr>
          <p:cNvPr id="8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962496-C776-49ED-A54F-1412B759EE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786" b="6786"/>
          <a:stretch>
            <a:fillRect/>
          </a:stretch>
        </p:blipFill>
        <p:spPr>
          <a:xfrm>
            <a:off x="56028" y="6229244"/>
            <a:ext cx="705972" cy="648731"/>
          </a:xfrm>
        </p:spPr>
      </p:pic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xmlns="" id="{99508887-CBFD-4B85-932B-886FC03628A6}"/>
              </a:ext>
            </a:extLst>
          </p:cNvPr>
          <p:cNvSpPr/>
          <p:nvPr/>
        </p:nvSpPr>
        <p:spPr>
          <a:xfrm>
            <a:off x="7087840" y="2765900"/>
            <a:ext cx="2056160" cy="1840323"/>
          </a:xfrm>
          <a:prstGeom prst="flowChartConnector">
            <a:avLst/>
          </a:prstGeom>
          <a:gradFill flip="none" rotWithShape="1">
            <a:gsLst>
              <a:gs pos="0">
                <a:schemeClr val="accent6"/>
              </a:gs>
              <a:gs pos="4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10.12 Ihmisoikeuksien päivä</a:t>
            </a:r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xmlns="" id="{54A042D0-CDE9-47B9-B3F7-7FFF5BA28882}"/>
              </a:ext>
            </a:extLst>
          </p:cNvPr>
          <p:cNvSpPr/>
          <p:nvPr/>
        </p:nvSpPr>
        <p:spPr>
          <a:xfrm>
            <a:off x="6207182" y="496406"/>
            <a:ext cx="2307348" cy="1121436"/>
          </a:xfrm>
          <a:prstGeom prst="cloudCallout">
            <a:avLst>
              <a:gd name="adj1" fmla="val -58798"/>
              <a:gd name="adj2" fmla="val -4339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100" kern="1200" dirty="0">
              <a:solidFill>
                <a:srgbClr val="25252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i-FI" sz="1000" kern="12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Oranssi väri symboloi toivoa tulevaisuudesta, jossa elämä ilman väkivaltaa on jokaisen oikeus..</a:t>
            </a:r>
            <a:r>
              <a:rPr lang="fi-FI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endParaRPr lang="fi-FI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Kuva 10" descr="Sankarinainen ääriviiva">
            <a:extLst>
              <a:ext uri="{FF2B5EF4-FFF2-40B4-BE49-F238E27FC236}">
                <a16:creationId xmlns:a16="http://schemas.microsoft.com/office/drawing/2014/main" xmlns="" id="{83D8838B-DC61-4C4D-8A0E-5D3F2846A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6134" y="1939456"/>
            <a:ext cx="914400" cy="91440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xmlns="" id="{C27D5D97-7E63-4E01-9BFF-63CE83EDBA1A}"/>
              </a:ext>
            </a:extLst>
          </p:cNvPr>
          <p:cNvSpPr txBox="1"/>
          <p:nvPr/>
        </p:nvSpPr>
        <p:spPr>
          <a:xfrm>
            <a:off x="1797599" y="2166106"/>
            <a:ext cx="8150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Pukeudu oranssiin</a:t>
            </a:r>
            <a:endParaRPr lang="fi-FI" sz="1100" b="1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xmlns="" id="{AC7D6C5F-10A4-4A22-B83A-F6AF115831C0}"/>
              </a:ext>
            </a:extLst>
          </p:cNvPr>
          <p:cNvSpPr txBox="1"/>
          <p:nvPr/>
        </p:nvSpPr>
        <p:spPr>
          <a:xfrm>
            <a:off x="701627" y="5424896"/>
            <a:ext cx="142703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b="1" dirty="0"/>
              <a:t>Muista väkivallan uhreja, myös selviytyjien tarinat</a:t>
            </a:r>
          </a:p>
        </p:txBody>
      </p:sp>
      <p:pic>
        <p:nvPicPr>
          <p:cNvPr id="46082" name="Picture 2" descr="Palava kynttilä">
            <a:extLst>
              <a:ext uri="{FF2B5EF4-FFF2-40B4-BE49-F238E27FC236}">
                <a16:creationId xmlns:a16="http://schemas.microsoft.com/office/drawing/2014/main" xmlns="" id="{1168FEE0-5B78-4C64-B614-D78CD22B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64" y="4739976"/>
            <a:ext cx="557616" cy="6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uva 16" descr="Kehonrakentaja ääriviiva">
            <a:extLst>
              <a:ext uri="{FF2B5EF4-FFF2-40B4-BE49-F238E27FC236}">
                <a16:creationId xmlns:a16="http://schemas.microsoft.com/office/drawing/2014/main" xmlns="" id="{F7D04215-AEAF-4195-9E59-7B86CB08D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87550" y="4768953"/>
            <a:ext cx="914400" cy="642493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xmlns="" id="{A21927E5-BA6F-46A1-8BC4-E5C9B66971F7}"/>
              </a:ext>
            </a:extLst>
          </p:cNvPr>
          <p:cNvSpPr txBox="1"/>
          <p:nvPr/>
        </p:nvSpPr>
        <p:spPr>
          <a:xfrm>
            <a:off x="4014973" y="3049607"/>
            <a:ext cx="148891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Järjestä näyttely</a:t>
            </a:r>
            <a:endParaRPr lang="fi-FI" sz="1100" b="1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xmlns="" id="{1AEF8D8C-064E-4702-A715-C9E2B6F9E387}"/>
              </a:ext>
            </a:extLst>
          </p:cNvPr>
          <p:cNvSpPr txBox="1"/>
          <p:nvPr/>
        </p:nvSpPr>
        <p:spPr>
          <a:xfrm>
            <a:off x="1909575" y="3977011"/>
            <a:ext cx="119132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Kutsu miehet mukaan sitoutumaan kampanjaan</a:t>
            </a:r>
            <a:endParaRPr lang="fi-FI" sz="1100" b="1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xmlns="" id="{95420C13-0F10-41FB-A680-044DADC6795E}"/>
              </a:ext>
            </a:extLst>
          </p:cNvPr>
          <p:cNvSpPr txBox="1"/>
          <p:nvPr/>
        </p:nvSpPr>
        <p:spPr>
          <a:xfrm>
            <a:off x="3758748" y="2609081"/>
            <a:ext cx="14005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Järjestä liikuntatapahtuma</a:t>
            </a:r>
            <a:endParaRPr lang="fi-FI" sz="1100" b="1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xmlns="" id="{FC23C949-E64A-4C69-8E1B-CAD2C6FB6608}"/>
              </a:ext>
            </a:extLst>
          </p:cNvPr>
          <p:cNvSpPr txBox="1"/>
          <p:nvPr/>
        </p:nvSpPr>
        <p:spPr>
          <a:xfrm>
            <a:off x="3090792" y="4240711"/>
            <a:ext cx="1651189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Tee yhteistyötä koululaisten ja opiskelijoiden kanssa</a:t>
            </a:r>
            <a:endParaRPr lang="fi-FI" sz="1100" b="1" dirty="0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xmlns="" id="{B20A5BA0-5BC9-4F7F-96FA-3D8FE98D9D25}"/>
              </a:ext>
            </a:extLst>
          </p:cNvPr>
          <p:cNvSpPr txBox="1"/>
          <p:nvPr/>
        </p:nvSpPr>
        <p:spPr>
          <a:xfrm>
            <a:off x="3566992" y="2172408"/>
            <a:ext cx="14005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Järjestä kulkue, marssi tai paraati</a:t>
            </a:r>
            <a:endParaRPr lang="fi-FI" sz="1100" b="1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xmlns="" id="{C4D30E92-0754-4A95-889E-AEBEDCDB798A}"/>
              </a:ext>
            </a:extLst>
          </p:cNvPr>
          <p:cNvSpPr txBox="1"/>
          <p:nvPr/>
        </p:nvSpPr>
        <p:spPr>
          <a:xfrm>
            <a:off x="2485805" y="2619404"/>
            <a:ext cx="56697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Visioi</a:t>
            </a:r>
            <a:endParaRPr lang="fi-FI" sz="1100" b="1" dirty="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xmlns="" id="{B7C1CDF0-2C7E-4C81-9CB2-C10788A88C2F}"/>
              </a:ext>
            </a:extLst>
          </p:cNvPr>
          <p:cNvSpPr txBox="1"/>
          <p:nvPr/>
        </p:nvSpPr>
        <p:spPr>
          <a:xfrm>
            <a:off x="3753298" y="4886280"/>
            <a:ext cx="140054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Kutsu päättäjiä mukaan tai tunnettu henkilö kampanjan keulakuvaksi</a:t>
            </a:r>
            <a:endParaRPr lang="fi-FI" sz="1100" b="1" dirty="0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xmlns="" id="{E12511F8-193A-4479-9518-79191098FC67}"/>
              </a:ext>
            </a:extLst>
          </p:cNvPr>
          <p:cNvSpPr txBox="1"/>
          <p:nvPr/>
        </p:nvSpPr>
        <p:spPr>
          <a:xfrm>
            <a:off x="2853878" y="3041389"/>
            <a:ext cx="10580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Tee yhteistyötä</a:t>
            </a:r>
            <a:endParaRPr lang="fi-FI" sz="1100" b="1" dirty="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xmlns="" id="{3C8EB073-2365-42D3-A5F4-AA979C0FA975}"/>
              </a:ext>
            </a:extLst>
          </p:cNvPr>
          <p:cNvSpPr txBox="1"/>
          <p:nvPr/>
        </p:nvSpPr>
        <p:spPr>
          <a:xfrm>
            <a:off x="1874709" y="2902190"/>
            <a:ext cx="10580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Opiskele ja jaa tietoa</a:t>
            </a:r>
            <a:endParaRPr lang="fi-FI" sz="1100" b="1" dirty="0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xmlns="" id="{85F53474-145D-4496-B0EC-CDB8A5D654E1}"/>
              </a:ext>
            </a:extLst>
          </p:cNvPr>
          <p:cNvSpPr txBox="1"/>
          <p:nvPr/>
        </p:nvSpPr>
        <p:spPr>
          <a:xfrm>
            <a:off x="5258336" y="5556518"/>
            <a:ext cx="1058099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Järjestä seminaari tai webinaari</a:t>
            </a:r>
            <a:endParaRPr lang="fi-FI" sz="1100" b="1" dirty="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xmlns="" id="{BF986A50-0732-4D7F-8DE1-FBB73EE25CFA}"/>
              </a:ext>
            </a:extLst>
          </p:cNvPr>
          <p:cNvSpPr txBox="1"/>
          <p:nvPr/>
        </p:nvSpPr>
        <p:spPr>
          <a:xfrm>
            <a:off x="5164125" y="1668703"/>
            <a:ext cx="12465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Keskity naisiin kohdistuvaan häirintään työelämässä </a:t>
            </a:r>
            <a:endParaRPr lang="fi-FI" sz="1100" b="1" dirty="0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xmlns="" id="{49D1D09B-5621-4A84-A514-94D8EA2509B7}"/>
              </a:ext>
            </a:extLst>
          </p:cNvPr>
          <p:cNvSpPr txBox="1"/>
          <p:nvPr/>
        </p:nvSpPr>
        <p:spPr>
          <a:xfrm>
            <a:off x="5990434" y="4012026"/>
            <a:ext cx="85648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dirty="0">
                <a:latin typeface="Arial" panose="020B0604020202020204" pitchFamily="34" charset="0"/>
              </a:rPr>
              <a:t>L</a:t>
            </a:r>
            <a:r>
              <a:rPr lang="fi-FI" sz="1100" b="1" i="0" u="none" strike="noStrike" baseline="0" dirty="0">
                <a:latin typeface="Arial" panose="020B0604020202020204" pitchFamily="34" charset="0"/>
              </a:rPr>
              <a:t>ahjoita</a:t>
            </a:r>
            <a:endParaRPr lang="fi-FI" sz="1100" b="1" dirty="0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xmlns="" id="{C6458A79-49D8-4414-A9B7-E410E5DD4ECD}"/>
              </a:ext>
            </a:extLst>
          </p:cNvPr>
          <p:cNvSpPr txBox="1"/>
          <p:nvPr/>
        </p:nvSpPr>
        <p:spPr>
          <a:xfrm>
            <a:off x="6583792" y="2264176"/>
            <a:ext cx="12465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Kampanjoi ja osallistu</a:t>
            </a: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sosiaalisessa mediassa</a:t>
            </a:r>
            <a:endParaRPr lang="fi-FI" sz="1100" b="1" dirty="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xmlns="" id="{E838B45D-1A8A-4880-AA1E-D41EA84CCB5D}"/>
              </a:ext>
            </a:extLst>
          </p:cNvPr>
          <p:cNvSpPr txBox="1"/>
          <p:nvPr/>
        </p:nvSpPr>
        <p:spPr>
          <a:xfrm>
            <a:off x="4991837" y="4714338"/>
            <a:ext cx="177536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Kirjoita lehtijuttu, yleisönosastokirjoitus tai blogikirjoitus</a:t>
            </a:r>
          </a:p>
          <a:p>
            <a:endParaRPr lang="fi-FI" sz="1100" b="1" dirty="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xmlns="" id="{877CEF1A-E9D1-464D-BB4F-F2076EC10017}"/>
              </a:ext>
            </a:extLst>
          </p:cNvPr>
          <p:cNvSpPr txBox="1"/>
          <p:nvPr/>
        </p:nvSpPr>
        <p:spPr>
          <a:xfrm>
            <a:off x="5678133" y="2548365"/>
            <a:ext cx="105809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Kampanjoi digitaalista</a:t>
            </a: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häirintää ja vihapuhetta</a:t>
            </a:r>
          </a:p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vastaan</a:t>
            </a:r>
            <a:endParaRPr lang="fi-FI" sz="1100" b="1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xmlns="" id="{B82123B2-6032-4EF2-BD04-B5281D7438A1}"/>
              </a:ext>
            </a:extLst>
          </p:cNvPr>
          <p:cNvSpPr txBox="1"/>
          <p:nvPr/>
        </p:nvSpPr>
        <p:spPr>
          <a:xfrm>
            <a:off x="2722829" y="1944624"/>
            <a:ext cx="85648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dirty="0">
                <a:latin typeface="Arial" panose="020B0604020202020204" pitchFamily="34" charset="0"/>
              </a:rPr>
              <a:t>Ota yhteyttä mediaan</a:t>
            </a:r>
            <a:endParaRPr lang="fi-FI" sz="1100" b="1" dirty="0"/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xmlns="" id="{87DC5054-4514-464E-8049-5B2B7825EF09}"/>
              </a:ext>
            </a:extLst>
          </p:cNvPr>
          <p:cNvSpPr txBox="1"/>
          <p:nvPr/>
        </p:nvSpPr>
        <p:spPr>
          <a:xfrm>
            <a:off x="6645978" y="4898068"/>
            <a:ext cx="2425928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1100" b="1" i="0" u="none" strike="noStrike" baseline="0" dirty="0">
                <a:latin typeface="Arial" panose="020B0604020202020204" pitchFamily="34" charset="0"/>
              </a:rPr>
              <a:t>Kampanjan jälkeen</a:t>
            </a:r>
          </a:p>
          <a:p>
            <a:r>
              <a:rPr lang="fi-FI" sz="1100" b="0" i="0" u="none" strike="noStrike" baseline="0" dirty="0">
                <a:latin typeface="Arial" panose="020B0604020202020204" pitchFamily="34" charset="0"/>
              </a:rPr>
              <a:t>Mikä sujui</a:t>
            </a:r>
            <a:r>
              <a:rPr lang="fi-FI" sz="1100" dirty="0">
                <a:latin typeface="Arial" panose="020B0604020202020204" pitchFamily="34" charset="0"/>
              </a:rPr>
              <a:t> ja </a:t>
            </a:r>
            <a:r>
              <a:rPr lang="fi-FI" sz="1100" b="0" i="0" u="none" strike="noStrike" baseline="0" dirty="0">
                <a:latin typeface="Arial" panose="020B0604020202020204" pitchFamily="34" charset="0"/>
              </a:rPr>
              <a:t>mikä ei, mitä opimme?</a:t>
            </a:r>
          </a:p>
          <a:p>
            <a:r>
              <a:rPr lang="fi-FI" sz="1100" dirty="0">
                <a:latin typeface="Arial" panose="020B0604020202020204" pitchFamily="34" charset="0"/>
              </a:rPr>
              <a:t>Vastaa P</a:t>
            </a:r>
            <a:r>
              <a:rPr lang="fi-FI" sz="1100" b="0" i="0" u="none" strike="noStrike" baseline="0" dirty="0">
                <a:latin typeface="Arial" panose="020B0604020202020204" pitchFamily="34" charset="0"/>
              </a:rPr>
              <a:t>iirin </a:t>
            </a:r>
            <a:r>
              <a:rPr lang="fi-FI" sz="1100" b="0" i="0" u="none" strike="noStrike" baseline="0" dirty="0" err="1">
                <a:latin typeface="Arial" panose="020B0604020202020204" pitchFamily="34" charset="0"/>
              </a:rPr>
              <a:t>not:n</a:t>
            </a:r>
            <a:r>
              <a:rPr lang="fi-FI" sz="1100" b="0" i="0" u="none" strike="noStrike" baseline="0" dirty="0">
                <a:latin typeface="Arial" panose="020B0604020202020204" pitchFamily="34" charset="0"/>
              </a:rPr>
              <a:t> kyselyyn.</a:t>
            </a:r>
          </a:p>
          <a:p>
            <a:r>
              <a:rPr lang="fi-FI" sz="1100" b="0" i="0" u="none" strike="noStrike" baseline="0" dirty="0">
                <a:latin typeface="Arial" panose="020B0604020202020204" pitchFamily="34" charset="0"/>
              </a:rPr>
              <a:t>Jaa lisää materiaalia somessa.</a:t>
            </a:r>
          </a:p>
          <a:p>
            <a:r>
              <a:rPr lang="fi-FI" sz="1100" b="0" i="0" u="none" strike="noStrike" baseline="0" dirty="0">
                <a:latin typeface="Arial" panose="020B0604020202020204" pitchFamily="34" charset="0"/>
              </a:rPr>
              <a:t>Kirjoita juttu paikallislehteen sekä Piirin uutiskirjeeseen.</a:t>
            </a:r>
          </a:p>
          <a:p>
            <a:r>
              <a:rPr lang="fi-FI" sz="1100" b="0" i="0" u="none" strike="noStrike" baseline="0" dirty="0">
                <a:latin typeface="Arial" panose="020B0604020202020204" pitchFamily="34" charset="0"/>
              </a:rPr>
              <a:t>Kirjoita tapahtumasta eng. kielinen tarina </a:t>
            </a:r>
            <a:r>
              <a:rPr lang="fi-FI" sz="1100" b="0" i="0" u="none" strike="noStrike" baseline="0" dirty="0" err="1">
                <a:latin typeface="Arial" panose="020B0604020202020204" pitchFamily="34" charset="0"/>
              </a:rPr>
              <a:t>Zonta</a:t>
            </a:r>
            <a:r>
              <a:rPr lang="fi-FI" sz="1100" b="0" i="0" u="none" strike="noStrike" baseline="0">
                <a:latin typeface="Arial" panose="020B0604020202020204" pitchFamily="34" charset="0"/>
              </a:rPr>
              <a:t> Internationalin </a:t>
            </a:r>
            <a:r>
              <a:rPr lang="fi-FI" sz="1100" b="0" i="0" u="none" strike="noStrike" baseline="0" dirty="0">
                <a:latin typeface="Arial" panose="020B0604020202020204" pitchFamily="34" charset="0"/>
              </a:rPr>
              <a:t>sivulle. </a:t>
            </a:r>
            <a:endParaRPr lang="fi-FI" sz="1100" dirty="0"/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xmlns="" id="{1668CA90-CC2E-4520-96BD-C723198DA10B}"/>
              </a:ext>
            </a:extLst>
          </p:cNvPr>
          <p:cNvSpPr txBox="1"/>
          <p:nvPr/>
        </p:nvSpPr>
        <p:spPr>
          <a:xfrm>
            <a:off x="557783" y="551995"/>
            <a:ext cx="2867457" cy="12772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1100" b="1" dirty="0"/>
              <a:t>Ennen kampanjaa</a:t>
            </a:r>
            <a:endParaRPr lang="fi-FI" sz="1100" b="1" i="0" u="none" strike="noStrike" baseline="0" dirty="0"/>
          </a:p>
          <a:p>
            <a:r>
              <a:rPr lang="fi-FI" sz="1100" b="0" i="0" u="none" strike="noStrike" baseline="0" dirty="0"/>
              <a:t>Aloita ajoissa</a:t>
            </a:r>
          </a:p>
          <a:p>
            <a:r>
              <a:rPr lang="fi-FI" sz="1100" b="0" i="0" u="none" strike="noStrike" baseline="0" dirty="0"/>
              <a:t>Kokoa työryhmä ja sovi vastuut</a:t>
            </a:r>
          </a:p>
          <a:p>
            <a:r>
              <a:rPr lang="fi-FI" sz="1100" dirty="0"/>
              <a:t>Tee suunnitelma (ja varasuunnitelma)</a:t>
            </a:r>
            <a:endParaRPr lang="fi-FI" sz="1100" b="0" i="0" u="none" strike="noStrike" baseline="0" dirty="0"/>
          </a:p>
          <a:p>
            <a:r>
              <a:rPr lang="fi-FI" sz="1100" dirty="0"/>
              <a:t>Kerro Piirin </a:t>
            </a:r>
            <a:r>
              <a:rPr lang="fi-FI" sz="1100" dirty="0" err="1"/>
              <a:t>not:lle</a:t>
            </a:r>
            <a:r>
              <a:rPr lang="fi-FI" sz="1100" dirty="0"/>
              <a:t> suunnitelmista, sillä media on kiinnostunein etukäteen ja 25.11.</a:t>
            </a:r>
          </a:p>
          <a:p>
            <a:r>
              <a:rPr lang="fi-FI" sz="1100" dirty="0"/>
              <a:t>Hyödynnä </a:t>
            </a:r>
            <a:r>
              <a:rPr lang="fi-FI" sz="1100" b="0" i="0" u="none" strike="noStrike" baseline="0" dirty="0"/>
              <a:t>Piirin viestintää ja materiaaleja</a:t>
            </a:r>
            <a:endParaRPr lang="fi-FI" sz="1100" dirty="0"/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xmlns="" id="{3B6B2684-F860-4E9B-9B9F-A6BA84CCF1E7}"/>
              </a:ext>
            </a:extLst>
          </p:cNvPr>
          <p:cNvSpPr/>
          <p:nvPr/>
        </p:nvSpPr>
        <p:spPr>
          <a:xfrm>
            <a:off x="1691640" y="3370771"/>
            <a:ext cx="5733288" cy="950976"/>
          </a:xfrm>
          <a:prstGeom prst="rightArrow">
            <a:avLst/>
          </a:prstGeom>
          <a:gradFill>
            <a:gsLst>
              <a:gs pos="0">
                <a:schemeClr val="accent6"/>
              </a:gs>
              <a:gs pos="83000">
                <a:schemeClr val="accent6">
                  <a:lumMod val="89000"/>
                </a:schemeClr>
              </a:gs>
              <a:gs pos="96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800" b="0" i="0" u="none" strike="noStrike" baseline="0" dirty="0">
                <a:latin typeface="Arial" panose="020B0604020202020204" pitchFamily="34" charset="0"/>
              </a:rPr>
              <a:t>	</a:t>
            </a:r>
            <a:r>
              <a:rPr lang="fi-FI" b="1" i="0" u="none" strike="noStrike" baseline="0" dirty="0" err="1">
                <a:latin typeface="Arial" panose="020B0604020202020204" pitchFamily="34" charset="0"/>
              </a:rPr>
              <a:t>Zonta</a:t>
            </a:r>
            <a:r>
              <a:rPr lang="fi-FI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fi-FI" b="1" i="0" u="none" strike="noStrike" baseline="0" dirty="0" err="1">
                <a:latin typeface="Arial" panose="020B0604020202020204" pitchFamily="34" charset="0"/>
              </a:rPr>
              <a:t>Says</a:t>
            </a:r>
            <a:r>
              <a:rPr lang="fi-FI" b="1" i="0" u="none" strike="noStrike" baseline="0" dirty="0">
                <a:latin typeface="Arial" panose="020B0604020202020204" pitchFamily="34" charset="0"/>
              </a:rPr>
              <a:t> NO to </a:t>
            </a:r>
            <a:r>
              <a:rPr lang="fi-FI" b="1" i="0" u="none" strike="noStrike" baseline="0" dirty="0" err="1">
                <a:latin typeface="Arial" panose="020B0604020202020204" pitchFamily="34" charset="0"/>
              </a:rPr>
              <a:t>Violence</a:t>
            </a:r>
            <a:r>
              <a:rPr lang="fi-FI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fi-FI" b="1" i="0" u="none" strike="noStrike" baseline="0" dirty="0" err="1">
                <a:latin typeface="Arial" panose="020B0604020202020204" pitchFamily="34" charset="0"/>
              </a:rPr>
              <a:t>Against</a:t>
            </a:r>
            <a:r>
              <a:rPr lang="fi-FI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fi-FI" b="1" i="0" u="none" strike="noStrike" baseline="0" dirty="0" err="1">
                <a:latin typeface="Arial" panose="020B0604020202020204" pitchFamily="34" charset="0"/>
              </a:rPr>
              <a:t>Women</a:t>
            </a:r>
            <a:endParaRPr lang="fi-FI" b="1" i="0" u="none" strike="noStrike" baseline="0" dirty="0">
              <a:latin typeface="Arial" panose="020B0604020202020204" pitchFamily="34" charset="0"/>
            </a:endParaRPr>
          </a:p>
          <a:p>
            <a:endParaRPr lang="fi-FI" b="1" dirty="0"/>
          </a:p>
        </p:txBody>
      </p:sp>
      <p:sp>
        <p:nvSpPr>
          <p:cNvPr id="5" name="Vuokaaviosymboli: Liitin 4">
            <a:extLst>
              <a:ext uri="{FF2B5EF4-FFF2-40B4-BE49-F238E27FC236}">
                <a16:creationId xmlns:a16="http://schemas.microsoft.com/office/drawing/2014/main" xmlns="" id="{EABE4355-CCB0-4EA9-A9C0-3F836357B859}"/>
              </a:ext>
            </a:extLst>
          </p:cNvPr>
          <p:cNvSpPr/>
          <p:nvPr/>
        </p:nvSpPr>
        <p:spPr>
          <a:xfrm>
            <a:off x="0" y="2765900"/>
            <a:ext cx="1966962" cy="1840324"/>
          </a:xfrm>
          <a:prstGeom prst="flowChartConnector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89000"/>
                </a:schemeClr>
              </a:gs>
              <a:gs pos="96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25.11 </a:t>
            </a:r>
          </a:p>
          <a:p>
            <a:pPr algn="ctr"/>
            <a:r>
              <a:rPr lang="fi-FI" sz="1200" b="1" dirty="0">
                <a:solidFill>
                  <a:schemeClr val="tx1"/>
                </a:solidFill>
              </a:rPr>
              <a:t>Naisiin kohdistuvan väkivallan vastainen päivä</a:t>
            </a:r>
          </a:p>
        </p:txBody>
      </p:sp>
      <p:pic>
        <p:nvPicPr>
          <p:cNvPr id="36" name="Kuva 35" descr="Videokamera ääriviiva">
            <a:extLst>
              <a:ext uri="{FF2B5EF4-FFF2-40B4-BE49-F238E27FC236}">
                <a16:creationId xmlns:a16="http://schemas.microsoft.com/office/drawing/2014/main" xmlns="" id="{6EBE519A-0A2D-47EF-A0E1-D4CE4ED66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04690" y="1714660"/>
            <a:ext cx="684784" cy="684784"/>
          </a:xfrm>
          <a:prstGeom prst="rect">
            <a:avLst/>
          </a:prstGeom>
        </p:spPr>
      </p:pic>
      <p:pic>
        <p:nvPicPr>
          <p:cNvPr id="40" name="Kuva 39" descr="Utelias kana">
            <a:extLst>
              <a:ext uri="{FF2B5EF4-FFF2-40B4-BE49-F238E27FC236}">
                <a16:creationId xmlns:a16="http://schemas.microsoft.com/office/drawing/2014/main" xmlns="" id="{0BC5753B-02BB-46B6-B113-DFA22055EF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4973" y="1557588"/>
            <a:ext cx="768744" cy="7687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</p:pic>
      <p:pic>
        <p:nvPicPr>
          <p:cNvPr id="42" name="Kuva 41" descr="Kaareva hiukset poika">
            <a:extLst>
              <a:ext uri="{FF2B5EF4-FFF2-40B4-BE49-F238E27FC236}">
                <a16:creationId xmlns:a16="http://schemas.microsoft.com/office/drawing/2014/main" xmlns="" id="{3198DF24-A2AF-4002-A9B7-E197F03DBB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37153" y="4927388"/>
            <a:ext cx="654447" cy="1547491"/>
          </a:xfrm>
          <a:prstGeom prst="rect">
            <a:avLst/>
          </a:prstGeom>
        </p:spPr>
      </p:pic>
      <p:pic>
        <p:nvPicPr>
          <p:cNvPr id="44" name="Kuva 43" descr="Mies ja Mohawk">
            <a:extLst>
              <a:ext uri="{FF2B5EF4-FFF2-40B4-BE49-F238E27FC236}">
                <a16:creationId xmlns:a16="http://schemas.microsoft.com/office/drawing/2014/main" xmlns="" id="{626D5CC8-7C3C-4AAC-9297-873B7F3465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253966" y="4832022"/>
            <a:ext cx="713495" cy="1843051"/>
          </a:xfrm>
          <a:prstGeom prst="rect">
            <a:avLst/>
          </a:prstGeom>
        </p:spPr>
      </p:pic>
      <p:pic>
        <p:nvPicPr>
          <p:cNvPr id="46" name="Kuva 45" descr="Vanha mies päällä takki">
            <a:extLst>
              <a:ext uri="{FF2B5EF4-FFF2-40B4-BE49-F238E27FC236}">
                <a16:creationId xmlns:a16="http://schemas.microsoft.com/office/drawing/2014/main" xmlns="" id="{7BF6101B-6ED8-4500-8BEF-1C03B34D8E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504281" y="4869563"/>
            <a:ext cx="738098" cy="1858390"/>
          </a:xfrm>
          <a:prstGeom prst="rect">
            <a:avLst/>
          </a:prstGeom>
        </p:spPr>
      </p:pic>
      <p:pic>
        <p:nvPicPr>
          <p:cNvPr id="50" name="Kuva 49" descr="Ei jätkä">
            <a:extLst>
              <a:ext uri="{FF2B5EF4-FFF2-40B4-BE49-F238E27FC236}">
                <a16:creationId xmlns:a16="http://schemas.microsoft.com/office/drawing/2014/main" xmlns="" id="{FDCA9EB8-205E-430E-89FA-4025EFA394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3154" y="3921201"/>
            <a:ext cx="997793" cy="997793"/>
          </a:xfrm>
          <a:prstGeom prst="rect">
            <a:avLst/>
          </a:prstGeom>
        </p:spPr>
      </p:pic>
      <p:pic>
        <p:nvPicPr>
          <p:cNvPr id="52" name="Kuva 51" descr="Kirjoituskone tasaisella täytöllä">
            <a:extLst>
              <a:ext uri="{FF2B5EF4-FFF2-40B4-BE49-F238E27FC236}">
                <a16:creationId xmlns:a16="http://schemas.microsoft.com/office/drawing/2014/main" xmlns="" id="{C7B94693-0246-49B9-B55A-9211936D16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035284" y="4155059"/>
            <a:ext cx="914400" cy="77232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4" name="Kuva 53" descr="Lentävä seteli ääriviiva">
            <a:extLst>
              <a:ext uri="{FF2B5EF4-FFF2-40B4-BE49-F238E27FC236}">
                <a16:creationId xmlns:a16="http://schemas.microsoft.com/office/drawing/2014/main" xmlns="" id="{62ED0F02-FAC7-47E9-B591-1194B904E5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043825" y="4321747"/>
            <a:ext cx="515821" cy="515821"/>
          </a:xfrm>
          <a:prstGeom prst="rect">
            <a:avLst/>
          </a:prstGeom>
        </p:spPr>
      </p:pic>
      <p:pic>
        <p:nvPicPr>
          <p:cNvPr id="56" name="Kuva 55" descr="Euro tasaisella täytöllä">
            <a:extLst>
              <a:ext uri="{FF2B5EF4-FFF2-40B4-BE49-F238E27FC236}">
                <a16:creationId xmlns:a16="http://schemas.microsoft.com/office/drawing/2014/main" xmlns="" id="{9F835B67-4325-4FA4-9BB6-683BCEC9DE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6359665" y="4306026"/>
            <a:ext cx="381345" cy="415603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8DFC933C-1CE2-4B28-965E-ABE79918E55F}"/>
              </a:ext>
            </a:extLst>
          </p:cNvPr>
          <p:cNvSpPr/>
          <p:nvPr/>
        </p:nvSpPr>
        <p:spPr>
          <a:xfrm>
            <a:off x="7914969" y="6521057"/>
            <a:ext cx="1229032" cy="4034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" dirty="0">
                <a:solidFill>
                  <a:schemeClr val="tx1"/>
                </a:solidFill>
              </a:rPr>
              <a:t>Merja Pihlajasaari</a:t>
            </a:r>
          </a:p>
        </p:txBody>
      </p:sp>
    </p:spTree>
    <p:extLst>
      <p:ext uri="{BB962C8B-B14F-4D97-AF65-F5344CB8AC3E}">
        <p14:creationId xmlns:p14="http://schemas.microsoft.com/office/powerpoint/2010/main" val="1609285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Mcv3INMYYPohx4NiJ6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HvGv.cQVuYB1DdawaAlw"/>
</p:tagLst>
</file>

<file path=ppt/theme/theme1.xml><?xml version="1.0" encoding="utf-8"?>
<a:theme xmlns:a="http://schemas.openxmlformats.org/drawingml/2006/main" name="ZSN, ideoita kerhoill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DEOITA KERHOILLE ZSN KAMPANJAN TOTEUTUKSEEN 25.11_ 10.12" id="{A2E60D84-688F-3E40-ACB5-0F5020CC733E}" vid="{ED9A03A9-89F7-B746-ABFF-979567B4E6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ZSN, ideoita kerhoille (1)</Template>
  <TotalTime>0</TotalTime>
  <Words>175</Words>
  <Application>Microsoft Office PowerPoint</Application>
  <PresentationFormat>Näytössä katseltava diaesitys (4:3)</PresentationFormat>
  <Paragraphs>60</Paragraphs>
  <Slides>2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4" baseType="lpstr">
      <vt:lpstr>ZSN, ideoita kerhoille (1)</vt:lpstr>
      <vt:lpstr>think-cell Slide</vt:lpstr>
      <vt:lpstr>PowerPoint-esitys</vt:lpstr>
      <vt:lpstr>  IDEOITA KERHOILLE KAMPANJAN TOTEUTUKSEEN  25.11-10.12.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Mariitta Saastamoinen</dc:creator>
  <cp:lastModifiedBy>Mariitta Saastamoinen</cp:lastModifiedBy>
  <cp:revision>1</cp:revision>
  <cp:lastPrinted>2018-08-23T13:54:47Z</cp:lastPrinted>
  <dcterms:created xsi:type="dcterms:W3CDTF">2023-09-13T17:43:37Z</dcterms:created>
  <dcterms:modified xsi:type="dcterms:W3CDTF">2023-09-13T17:44:15Z</dcterms:modified>
</cp:coreProperties>
</file>