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6858000" cy="9906000" type="A4"/>
  <p:notesSz cx="7315200" cy="9601200"/>
  <p:custDataLst>
    <p:tags r:id="rId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8431"/>
    <a:srgbClr val="C7B29D"/>
    <a:srgbClr val="E4D8CC"/>
    <a:srgbClr val="755319"/>
    <a:srgbClr val="FACA6E"/>
    <a:srgbClr val="A9A8A9"/>
    <a:srgbClr val="DCDBDB"/>
    <a:srgbClr val="CBC9CA"/>
    <a:srgbClr val="802528"/>
    <a:srgbClr val="DCDC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10" d="100"/>
          <a:sy n="110" d="100"/>
        </p:scale>
        <p:origin x="-672" y="-72"/>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FF4599-8D63-4695-8E40-F6F49CCAE7BB}"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B30E9-B092-41F9-8721-A7951935A069}" type="slidenum">
              <a:rPr lang="en-US" smtClean="0"/>
              <a:t>‹#›</a:t>
            </a:fld>
            <a:endParaRPr lang="en-US"/>
          </a:p>
        </p:txBody>
      </p:sp>
      <p:graphicFrame>
        <p:nvGraphicFramePr>
          <p:cNvPr id="7" name="Object 6" hidden="1">
            <a:extLst>
              <a:ext uri="{FF2B5EF4-FFF2-40B4-BE49-F238E27FC236}">
                <a16:creationId xmlns:a16="http://schemas.microsoft.com/office/drawing/2014/main" xmlns="" id="{1C930B8F-158D-4479-9C42-D861A969B982}"/>
              </a:ext>
            </a:extLst>
          </p:cNvPr>
          <p:cNvGraphicFramePr>
            <a:graphicFrameLocks noChangeAspect="1"/>
          </p:cNvGraphicFramePr>
          <p:nvPr userDrawn="1">
            <p:custDataLst>
              <p:tags r:id="rId2"/>
            </p:custDataLst>
            <p:extLst>
              <p:ext uri="{D42A27DB-BD31-4B8C-83A1-F6EECF244321}">
                <p14:modId xmlns:p14="http://schemas.microsoft.com/office/powerpoint/2010/main" val="3259072463"/>
              </p:ext>
            </p:extLst>
          </p:nvPr>
        </p:nvGraphicFramePr>
        <p:xfrm>
          <a:off x="1589" y="1291"/>
          <a:ext cx="1587" cy="1289"/>
        </p:xfrm>
        <a:graphic>
          <a:graphicData uri="http://schemas.openxmlformats.org/presentationml/2006/ole">
            <mc:AlternateContent xmlns:mc="http://schemas.openxmlformats.org/markup-compatibility/2006">
              <mc:Choice xmlns:v="urn:schemas-microsoft-com:vml" Requires="v">
                <p:oleObj spid="_x0000_s2077" name="think-cell Slide" r:id="rId4" imgW="270" imgH="270" progId="TCLayout.ActiveDocument.1">
                  <p:embed/>
                </p:oleObj>
              </mc:Choice>
              <mc:Fallback>
                <p:oleObj name="think-cell Slide" r:id="rId4" imgW="270" imgH="270" progId="TCLayout.ActiveDocument.1">
                  <p:embed/>
                  <p:pic>
                    <p:nvPicPr>
                      <p:cNvPr id="7" name="Object 6" hidden="1">
                        <a:extLst>
                          <a:ext uri="{FF2B5EF4-FFF2-40B4-BE49-F238E27FC236}">
                            <a16:creationId xmlns:a16="http://schemas.microsoft.com/office/drawing/2014/main" xmlns="" id="{DC175D74-208B-4058-83F6-94398DEC59DC}"/>
                          </a:ext>
                        </a:extLst>
                      </p:cNvPr>
                      <p:cNvPicPr/>
                      <p:nvPr/>
                    </p:nvPicPr>
                    <p:blipFill>
                      <a:blip r:embed="rId5"/>
                      <a:stretch>
                        <a:fillRect/>
                      </a:stretch>
                    </p:blipFill>
                    <p:spPr>
                      <a:xfrm>
                        <a:off x="1589" y="1291"/>
                        <a:ext cx="1587" cy="1289"/>
                      </a:xfrm>
                      <a:prstGeom prst="rect">
                        <a:avLst/>
                      </a:prstGeom>
                    </p:spPr>
                  </p:pic>
                </p:oleObj>
              </mc:Fallback>
            </mc:AlternateContent>
          </a:graphicData>
        </a:graphic>
      </p:graphicFrame>
    </p:spTree>
    <p:extLst>
      <p:ext uri="{BB962C8B-B14F-4D97-AF65-F5344CB8AC3E}">
        <p14:creationId xmlns:p14="http://schemas.microsoft.com/office/powerpoint/2010/main" val="4094205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FF4599-8D63-4695-8E40-F6F49CCAE7BB}"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B30E9-B092-41F9-8721-A7951935A069}" type="slidenum">
              <a:rPr lang="en-US" smtClean="0"/>
              <a:t>‹#›</a:t>
            </a:fld>
            <a:endParaRPr lang="en-US"/>
          </a:p>
        </p:txBody>
      </p:sp>
    </p:spTree>
    <p:extLst>
      <p:ext uri="{BB962C8B-B14F-4D97-AF65-F5344CB8AC3E}">
        <p14:creationId xmlns:p14="http://schemas.microsoft.com/office/powerpoint/2010/main" val="4043615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FF4599-8D63-4695-8E40-F6F49CCAE7BB}"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B30E9-B092-41F9-8721-A7951935A069}" type="slidenum">
              <a:rPr lang="en-US" smtClean="0"/>
              <a:t>‹#›</a:t>
            </a:fld>
            <a:endParaRPr lang="en-US"/>
          </a:p>
        </p:txBody>
      </p:sp>
    </p:spTree>
    <p:extLst>
      <p:ext uri="{BB962C8B-B14F-4D97-AF65-F5344CB8AC3E}">
        <p14:creationId xmlns:p14="http://schemas.microsoft.com/office/powerpoint/2010/main" val="226043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FF4599-8D63-4695-8E40-F6F49CCAE7BB}"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B30E9-B092-41F9-8721-A7951935A069}" type="slidenum">
              <a:rPr lang="en-US" smtClean="0"/>
              <a:t>‹#›</a:t>
            </a:fld>
            <a:endParaRPr lang="en-US"/>
          </a:p>
        </p:txBody>
      </p:sp>
    </p:spTree>
    <p:extLst>
      <p:ext uri="{BB962C8B-B14F-4D97-AF65-F5344CB8AC3E}">
        <p14:creationId xmlns:p14="http://schemas.microsoft.com/office/powerpoint/2010/main" val="609253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0FF4599-8D63-4695-8E40-F6F49CCAE7BB}"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DB30E9-B092-41F9-8721-A7951935A069}" type="slidenum">
              <a:rPr lang="en-US" smtClean="0"/>
              <a:t>‹#›</a:t>
            </a:fld>
            <a:endParaRPr lang="en-US"/>
          </a:p>
        </p:txBody>
      </p:sp>
    </p:spTree>
    <p:extLst>
      <p:ext uri="{BB962C8B-B14F-4D97-AF65-F5344CB8AC3E}">
        <p14:creationId xmlns:p14="http://schemas.microsoft.com/office/powerpoint/2010/main" val="2113732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FF4599-8D63-4695-8E40-F6F49CCAE7BB}"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B30E9-B092-41F9-8721-A7951935A069}" type="slidenum">
              <a:rPr lang="en-US" smtClean="0"/>
              <a:t>‹#›</a:t>
            </a:fld>
            <a:endParaRPr lang="en-US"/>
          </a:p>
        </p:txBody>
      </p:sp>
    </p:spTree>
    <p:extLst>
      <p:ext uri="{BB962C8B-B14F-4D97-AF65-F5344CB8AC3E}">
        <p14:creationId xmlns:p14="http://schemas.microsoft.com/office/powerpoint/2010/main" val="2234469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FF4599-8D63-4695-8E40-F6F49CCAE7BB}" type="datetimeFigureOut">
              <a:rPr lang="en-US" smtClean="0"/>
              <a:t>11/12/2017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DB30E9-B092-41F9-8721-A7951935A069}" type="slidenum">
              <a:rPr lang="en-US" smtClean="0"/>
              <a:t>‹#›</a:t>
            </a:fld>
            <a:endParaRPr lang="en-US"/>
          </a:p>
        </p:txBody>
      </p:sp>
    </p:spTree>
    <p:extLst>
      <p:ext uri="{BB962C8B-B14F-4D97-AF65-F5344CB8AC3E}">
        <p14:creationId xmlns:p14="http://schemas.microsoft.com/office/powerpoint/2010/main" val="1874583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FF4599-8D63-4695-8E40-F6F49CCAE7BB}" type="datetimeFigureOut">
              <a:rPr lang="en-US" smtClean="0"/>
              <a:t>11/12/2017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DB30E9-B092-41F9-8721-A7951935A069}" type="slidenum">
              <a:rPr lang="en-US" smtClean="0"/>
              <a:t>‹#›</a:t>
            </a:fld>
            <a:endParaRPr lang="en-US"/>
          </a:p>
        </p:txBody>
      </p:sp>
    </p:spTree>
    <p:extLst>
      <p:ext uri="{BB962C8B-B14F-4D97-AF65-F5344CB8AC3E}">
        <p14:creationId xmlns:p14="http://schemas.microsoft.com/office/powerpoint/2010/main" val="2608522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FF4599-8D63-4695-8E40-F6F49CCAE7BB}" type="datetimeFigureOut">
              <a:rPr lang="en-US" smtClean="0"/>
              <a:t>11/12/2017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DB30E9-B092-41F9-8721-A7951935A069}" type="slidenum">
              <a:rPr lang="en-US" smtClean="0"/>
              <a:t>‹#›</a:t>
            </a:fld>
            <a:endParaRPr lang="en-US"/>
          </a:p>
        </p:txBody>
      </p:sp>
      <p:graphicFrame>
        <p:nvGraphicFramePr>
          <p:cNvPr id="5" name="Object 4" hidden="1">
            <a:extLst>
              <a:ext uri="{FF2B5EF4-FFF2-40B4-BE49-F238E27FC236}">
                <a16:creationId xmlns:a16="http://schemas.microsoft.com/office/drawing/2014/main" xmlns="" id="{F05715CE-AB82-4DB9-9F7D-2348DA4294C1}"/>
              </a:ext>
            </a:extLst>
          </p:cNvPr>
          <p:cNvGraphicFramePr>
            <a:graphicFrameLocks noChangeAspect="1"/>
          </p:cNvGraphicFramePr>
          <p:nvPr userDrawn="1">
            <p:custDataLst>
              <p:tags r:id="rId2"/>
            </p:custDataLst>
            <p:extLst>
              <p:ext uri="{D42A27DB-BD31-4B8C-83A1-F6EECF244321}">
                <p14:modId xmlns:p14="http://schemas.microsoft.com/office/powerpoint/2010/main" val="3604275215"/>
              </p:ext>
            </p:extLst>
          </p:nvPr>
        </p:nvGraphicFramePr>
        <p:xfrm>
          <a:off x="1589" y="1291"/>
          <a:ext cx="1587" cy="1289"/>
        </p:xfrm>
        <a:graphic>
          <a:graphicData uri="http://schemas.openxmlformats.org/presentationml/2006/ole">
            <mc:AlternateContent xmlns:mc="http://schemas.openxmlformats.org/markup-compatibility/2006">
              <mc:Choice xmlns:v="urn:schemas-microsoft-com:vml" Requires="v">
                <p:oleObj spid="_x0000_s3103" name="think-cell Slide" r:id="rId4" imgW="270" imgH="270" progId="TCLayout.ActiveDocument.1">
                  <p:embed/>
                </p:oleObj>
              </mc:Choice>
              <mc:Fallback>
                <p:oleObj name="think-cell Slide" r:id="rId4" imgW="270" imgH="270" progId="TCLayout.ActiveDocument.1">
                  <p:embed/>
                  <p:pic>
                    <p:nvPicPr>
                      <p:cNvPr id="5" name="Object 4" hidden="1">
                        <a:extLst>
                          <a:ext uri="{FF2B5EF4-FFF2-40B4-BE49-F238E27FC236}">
                            <a16:creationId xmlns:a16="http://schemas.microsoft.com/office/drawing/2014/main" xmlns="" id="{03A2449E-7DF5-46F2-B38D-D45613BF3EC8}"/>
                          </a:ext>
                        </a:extLst>
                      </p:cNvPr>
                      <p:cNvPicPr/>
                      <p:nvPr/>
                    </p:nvPicPr>
                    <p:blipFill>
                      <a:blip r:embed="rId5"/>
                      <a:stretch>
                        <a:fillRect/>
                      </a:stretch>
                    </p:blipFill>
                    <p:spPr>
                      <a:xfrm>
                        <a:off x="1589" y="1291"/>
                        <a:ext cx="1587" cy="1289"/>
                      </a:xfrm>
                      <a:prstGeom prst="rect">
                        <a:avLst/>
                      </a:prstGeom>
                    </p:spPr>
                  </p:pic>
                </p:oleObj>
              </mc:Fallback>
            </mc:AlternateContent>
          </a:graphicData>
        </a:graphic>
      </p:graphicFrame>
    </p:spTree>
    <p:extLst>
      <p:ext uri="{BB962C8B-B14F-4D97-AF65-F5344CB8AC3E}">
        <p14:creationId xmlns:p14="http://schemas.microsoft.com/office/powerpoint/2010/main" val="1749545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0FF4599-8D63-4695-8E40-F6F49CCAE7BB}"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B30E9-B092-41F9-8721-A7951935A069}" type="slidenum">
              <a:rPr lang="en-US" smtClean="0"/>
              <a:t>‹#›</a:t>
            </a:fld>
            <a:endParaRPr lang="en-US"/>
          </a:p>
        </p:txBody>
      </p:sp>
    </p:spTree>
    <p:extLst>
      <p:ext uri="{BB962C8B-B14F-4D97-AF65-F5344CB8AC3E}">
        <p14:creationId xmlns:p14="http://schemas.microsoft.com/office/powerpoint/2010/main" val="2120683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A0FF4599-8D63-4695-8E40-F6F49CCAE7BB}"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DB30E9-B092-41F9-8721-A7951935A069}" type="slidenum">
              <a:rPr lang="en-US" smtClean="0"/>
              <a:t>‹#›</a:t>
            </a:fld>
            <a:endParaRPr lang="en-US"/>
          </a:p>
        </p:txBody>
      </p:sp>
    </p:spTree>
    <p:extLst>
      <p:ext uri="{BB962C8B-B14F-4D97-AF65-F5344CB8AC3E}">
        <p14:creationId xmlns:p14="http://schemas.microsoft.com/office/powerpoint/2010/main" val="1678361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0FF4599-8D63-4695-8E40-F6F49CCAE7BB}" type="datetimeFigureOut">
              <a:rPr lang="en-US" smtClean="0"/>
              <a:t>11/12/2017</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0DB30E9-B092-41F9-8721-A7951935A069}" type="slidenum">
              <a:rPr lang="en-US" smtClean="0"/>
              <a:t>‹#›</a:t>
            </a:fld>
            <a:endParaRPr lang="en-US"/>
          </a:p>
        </p:txBody>
      </p:sp>
      <p:graphicFrame>
        <p:nvGraphicFramePr>
          <p:cNvPr id="7" name="Object 6" hidden="1">
            <a:extLst>
              <a:ext uri="{FF2B5EF4-FFF2-40B4-BE49-F238E27FC236}">
                <a16:creationId xmlns:a16="http://schemas.microsoft.com/office/drawing/2014/main" xmlns="" id="{081E85FE-7717-4327-9B67-F5AE5DF7B03C}"/>
              </a:ext>
            </a:extLst>
          </p:cNvPr>
          <p:cNvGraphicFramePr>
            <a:graphicFrameLocks noChangeAspect="1"/>
          </p:cNvGraphicFramePr>
          <p:nvPr userDrawn="1">
            <p:custDataLst>
              <p:tags r:id="rId14"/>
            </p:custDataLst>
            <p:extLst>
              <p:ext uri="{D42A27DB-BD31-4B8C-83A1-F6EECF244321}">
                <p14:modId xmlns:p14="http://schemas.microsoft.com/office/powerpoint/2010/main" val="3602984851"/>
              </p:ext>
            </p:extLst>
          </p:nvPr>
        </p:nvGraphicFramePr>
        <p:xfrm>
          <a:off x="1589" y="1291"/>
          <a:ext cx="1587" cy="1289"/>
        </p:xfrm>
        <a:graphic>
          <a:graphicData uri="http://schemas.openxmlformats.org/presentationml/2006/ole">
            <mc:AlternateContent xmlns:mc="http://schemas.openxmlformats.org/markup-compatibility/2006">
              <mc:Choice xmlns:v="urn:schemas-microsoft-com:vml" Requires="v">
                <p:oleObj spid="_x0000_s1055" name="think-cell Slide" r:id="rId15" imgW="270" imgH="270" progId="TCLayout.ActiveDocument.1">
                  <p:embed/>
                </p:oleObj>
              </mc:Choice>
              <mc:Fallback>
                <p:oleObj name="think-cell Slide" r:id="rId15" imgW="270" imgH="270" progId="TCLayout.ActiveDocument.1">
                  <p:embed/>
                  <p:pic>
                    <p:nvPicPr>
                      <p:cNvPr id="7" name="Object 6" hidden="1">
                        <a:extLst>
                          <a:ext uri="{FF2B5EF4-FFF2-40B4-BE49-F238E27FC236}">
                            <a16:creationId xmlns:a16="http://schemas.microsoft.com/office/drawing/2014/main" xmlns="" id="{A34FF5F9-88B5-4DED-B4CD-F30960DBF1EE}"/>
                          </a:ext>
                        </a:extLst>
                      </p:cNvPr>
                      <p:cNvPicPr/>
                      <p:nvPr/>
                    </p:nvPicPr>
                    <p:blipFill>
                      <a:blip r:embed="rId16"/>
                      <a:stretch>
                        <a:fillRect/>
                      </a:stretch>
                    </p:blipFill>
                    <p:spPr>
                      <a:xfrm>
                        <a:off x="1589" y="1291"/>
                        <a:ext cx="1587" cy="1289"/>
                      </a:xfrm>
                      <a:prstGeom prst="rect">
                        <a:avLst/>
                      </a:prstGeom>
                    </p:spPr>
                  </p:pic>
                </p:oleObj>
              </mc:Fallback>
            </mc:AlternateContent>
          </a:graphicData>
        </a:graphic>
      </p:graphicFrame>
    </p:spTree>
    <p:extLst>
      <p:ext uri="{BB962C8B-B14F-4D97-AF65-F5344CB8AC3E}">
        <p14:creationId xmlns:p14="http://schemas.microsoft.com/office/powerpoint/2010/main" val="20273945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13" Type="http://schemas.openxmlformats.org/officeDocument/2006/relationships/hyperlink" Target="http://www.zontasaysno.com/" TargetMode="External"/><Relationship Id="rId3" Type="http://schemas.openxmlformats.org/officeDocument/2006/relationships/slideLayout" Target="../slideLayouts/slideLayout7.xml"/><Relationship Id="rId7" Type="http://schemas.openxmlformats.org/officeDocument/2006/relationships/image" Target="../media/image3.emf"/><Relationship Id="rId12" Type="http://schemas.openxmlformats.org/officeDocument/2006/relationships/hyperlink" Target="https://zonta.fi/vaikuttaminen/zonta-says-no/" TargetMode="External"/><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2.png"/><Relationship Id="rId11" Type="http://schemas.openxmlformats.org/officeDocument/2006/relationships/hyperlink" Target="http://www.ihmiskauppa.fi/haetko_tietoa/uhrin_tunnistaminen" TargetMode="External"/><Relationship Id="rId5" Type="http://schemas.openxmlformats.org/officeDocument/2006/relationships/image" Target="../media/image1.emf"/><Relationship Id="rId10" Type="http://schemas.openxmlformats.org/officeDocument/2006/relationships/hyperlink" Target="http://stm.fi/ihmiskauppa" TargetMode="External"/><Relationship Id="rId4" Type="http://schemas.openxmlformats.org/officeDocument/2006/relationships/oleObject" Target="../embeddings/oleObject4.bin"/><Relationship Id="rId9" Type="http://schemas.openxmlformats.org/officeDocument/2006/relationships/hyperlink" Target="https://zonta.fi/zonta-says-no-kampanja-201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xmlns="" id="{723234C7-26D1-4B98-8758-C669603D4E53}"/>
              </a:ext>
            </a:extLst>
          </p:cNvPr>
          <p:cNvGraphicFramePr>
            <a:graphicFrameLocks noChangeAspect="1"/>
          </p:cNvGraphicFramePr>
          <p:nvPr>
            <p:custDataLst>
              <p:tags r:id="rId2"/>
            </p:custDataLst>
            <p:extLst/>
          </p:nvPr>
        </p:nvGraphicFramePr>
        <p:xfrm>
          <a:off x="644228" y="1291"/>
          <a:ext cx="1289" cy="1289"/>
        </p:xfrm>
        <a:graphic>
          <a:graphicData uri="http://schemas.openxmlformats.org/presentationml/2006/ole">
            <mc:AlternateContent xmlns:mc="http://schemas.openxmlformats.org/markup-compatibility/2006">
              <mc:Choice xmlns:v="urn:schemas-microsoft-com:vml" Requires="v">
                <p:oleObj spid="_x0000_s6161" name="think-cell Slide" r:id="rId4" imgW="270" imgH="270" progId="TCLayout.ActiveDocument.1">
                  <p:embed/>
                </p:oleObj>
              </mc:Choice>
              <mc:Fallback>
                <p:oleObj name="think-cell Slide" r:id="rId4" imgW="270" imgH="270" progId="TCLayout.ActiveDocument.1">
                  <p:embed/>
                  <p:pic>
                    <p:nvPicPr>
                      <p:cNvPr id="4" name="Object 3" hidden="1">
                        <a:extLst>
                          <a:ext uri="{FF2B5EF4-FFF2-40B4-BE49-F238E27FC236}">
                            <a16:creationId xmlns:a16="http://schemas.microsoft.com/office/drawing/2014/main" xmlns="" id="{723234C7-26D1-4B98-8758-C669603D4E53}"/>
                          </a:ext>
                        </a:extLst>
                      </p:cNvPr>
                      <p:cNvPicPr/>
                      <p:nvPr/>
                    </p:nvPicPr>
                    <p:blipFill>
                      <a:blip r:embed="rId5"/>
                      <a:stretch>
                        <a:fillRect/>
                      </a:stretch>
                    </p:blipFill>
                    <p:spPr>
                      <a:xfrm>
                        <a:off x="644228" y="1291"/>
                        <a:ext cx="1289" cy="1289"/>
                      </a:xfrm>
                      <a:prstGeom prst="rect">
                        <a:avLst/>
                      </a:prstGeom>
                    </p:spPr>
                  </p:pic>
                </p:oleObj>
              </mc:Fallback>
            </mc:AlternateContent>
          </a:graphicData>
        </a:graphic>
      </p:graphicFrame>
      <p:sp>
        <p:nvSpPr>
          <p:cNvPr id="5" name="Rectangle 4">
            <a:extLst>
              <a:ext uri="{FF2B5EF4-FFF2-40B4-BE49-F238E27FC236}">
                <a16:creationId xmlns:a16="http://schemas.microsoft.com/office/drawing/2014/main" xmlns="" id="{8170C122-A47D-468C-8E26-6089D6455015}"/>
              </a:ext>
            </a:extLst>
          </p:cNvPr>
          <p:cNvSpPr/>
          <p:nvPr/>
        </p:nvSpPr>
        <p:spPr>
          <a:xfrm>
            <a:off x="236643" y="195614"/>
            <a:ext cx="6368715" cy="986070"/>
          </a:xfrm>
          <a:prstGeom prst="rect">
            <a:avLst/>
          </a:prstGeom>
          <a:solidFill>
            <a:srgbClr val="E184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5FA6FF9C-35C0-45DF-B2A4-7FD0F2F5DDBF}"/>
              </a:ext>
            </a:extLst>
          </p:cNvPr>
          <p:cNvSpPr/>
          <p:nvPr/>
        </p:nvSpPr>
        <p:spPr>
          <a:xfrm>
            <a:off x="2699656" y="315566"/>
            <a:ext cx="3925731" cy="646331"/>
          </a:xfrm>
          <a:prstGeom prst="rect">
            <a:avLst/>
          </a:prstGeom>
        </p:spPr>
        <p:txBody>
          <a:bodyPr wrap="square">
            <a:spAutoFit/>
          </a:bodyPr>
          <a:lstStyle/>
          <a:p>
            <a:pPr algn="ctr"/>
            <a:r>
              <a:rPr lang="fi-FI" dirty="0">
                <a:solidFill>
                  <a:schemeClr val="bg1"/>
                </a:solidFill>
                <a:latin typeface="Arial" panose="020B0604020202020204" pitchFamily="34" charset="0"/>
                <a:cs typeface="Arial" panose="020B0604020202020204" pitchFamily="34" charset="0"/>
              </a:rPr>
              <a:t>IHMISKAUPPA ON NYKYAJAN ORJUUTTA</a:t>
            </a:r>
          </a:p>
        </p:txBody>
      </p:sp>
      <p:sp>
        <p:nvSpPr>
          <p:cNvPr id="15" name="Rectangle 14">
            <a:extLst>
              <a:ext uri="{FF2B5EF4-FFF2-40B4-BE49-F238E27FC236}">
                <a16:creationId xmlns:a16="http://schemas.microsoft.com/office/drawing/2014/main" xmlns="" id="{F6E1146D-B426-4393-99A8-8F51EE387846}"/>
              </a:ext>
            </a:extLst>
          </p:cNvPr>
          <p:cNvSpPr/>
          <p:nvPr/>
        </p:nvSpPr>
        <p:spPr>
          <a:xfrm>
            <a:off x="236644" y="1221461"/>
            <a:ext cx="6368582" cy="1409131"/>
          </a:xfrm>
          <a:prstGeom prst="rect">
            <a:avLst/>
          </a:prstGeom>
          <a:solidFill>
            <a:srgbClr val="DCDBDB"/>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solidFill>
                  <a:srgbClr val="755319"/>
                </a:solidFill>
                <a:latin typeface="Arial" panose="020B0604020202020204" pitchFamily="34" charset="0"/>
                <a:cs typeface="Arial" panose="020B0604020202020204" pitchFamily="34" charset="0"/>
              </a:rPr>
              <a:t>Maailmassa on arviolta 21 miljoona ihmiskaupan uhria (ILO, 2012).</a:t>
            </a:r>
          </a:p>
          <a:p>
            <a:pPr algn="ctr"/>
            <a:endParaRPr lang="fi-FI" sz="1200" dirty="0">
              <a:solidFill>
                <a:srgbClr val="755319"/>
              </a:solidFill>
              <a:latin typeface="Arial" panose="020B0604020202020204" pitchFamily="34" charset="0"/>
              <a:cs typeface="Arial" panose="020B0604020202020204" pitchFamily="34" charset="0"/>
            </a:endParaRPr>
          </a:p>
          <a:p>
            <a:pPr algn="ctr"/>
            <a:r>
              <a:rPr lang="fi-FI" dirty="0">
                <a:solidFill>
                  <a:srgbClr val="E18431"/>
                </a:solidFill>
                <a:latin typeface="Arial" panose="020B0604020202020204" pitchFamily="34" charset="0"/>
                <a:cs typeface="Arial" panose="020B0604020202020204" pitchFamily="34" charset="0"/>
              </a:rPr>
              <a:t>Suomi on ihmiskaupan kauttakulku- ja kohdemaa.</a:t>
            </a:r>
          </a:p>
          <a:p>
            <a:pPr algn="ctr"/>
            <a:endParaRPr lang="fi-FI" sz="1200" dirty="0">
              <a:solidFill>
                <a:srgbClr val="A9A8A9"/>
              </a:solidFill>
              <a:latin typeface="Arial" panose="020B0604020202020204" pitchFamily="34" charset="0"/>
              <a:cs typeface="Arial" panose="020B0604020202020204" pitchFamily="34" charset="0"/>
            </a:endParaRPr>
          </a:p>
          <a:p>
            <a:pPr algn="ctr"/>
            <a:r>
              <a:rPr lang="fi-FI" sz="1200" dirty="0">
                <a:solidFill>
                  <a:srgbClr val="755319"/>
                </a:solidFill>
                <a:latin typeface="Arial" panose="020B0604020202020204" pitchFamily="34" charset="0"/>
                <a:cs typeface="Arial" panose="020B0604020202020204" pitchFamily="34" charset="0"/>
              </a:rPr>
              <a:t>Suomessa</a:t>
            </a:r>
            <a:r>
              <a:rPr lang="fi-FI" sz="1200" dirty="0">
                <a:solidFill>
                  <a:srgbClr val="C7B29D"/>
                </a:solidFill>
                <a:latin typeface="Arial" panose="020B0604020202020204" pitchFamily="34" charset="0"/>
                <a:cs typeface="Arial" panose="020B0604020202020204" pitchFamily="34" charset="0"/>
              </a:rPr>
              <a:t> </a:t>
            </a:r>
            <a:r>
              <a:rPr lang="fi-FI" sz="1200" dirty="0">
                <a:solidFill>
                  <a:srgbClr val="755319"/>
                </a:solidFill>
                <a:latin typeface="Arial" panose="020B0604020202020204" pitchFamily="34" charset="0"/>
                <a:cs typeface="Arial" panose="020B0604020202020204" pitchFamily="34" charset="0"/>
              </a:rPr>
              <a:t>on</a:t>
            </a:r>
            <a:r>
              <a:rPr lang="fi-FI" sz="1200" dirty="0">
                <a:solidFill>
                  <a:srgbClr val="C7B29D"/>
                </a:solidFill>
                <a:latin typeface="Arial" panose="020B0604020202020204" pitchFamily="34" charset="0"/>
                <a:cs typeface="Arial" panose="020B0604020202020204" pitchFamily="34" charset="0"/>
              </a:rPr>
              <a:t> </a:t>
            </a:r>
            <a:r>
              <a:rPr lang="fi-FI" sz="1200" dirty="0">
                <a:solidFill>
                  <a:srgbClr val="755319"/>
                </a:solidFill>
                <a:latin typeface="Arial" panose="020B0604020202020204" pitchFamily="34" charset="0"/>
                <a:cs typeface="Arial" panose="020B0604020202020204" pitchFamily="34" charset="0"/>
              </a:rPr>
              <a:t>tavoitettu</a:t>
            </a:r>
            <a:r>
              <a:rPr lang="fi-FI" sz="1200" dirty="0">
                <a:solidFill>
                  <a:srgbClr val="C7B29D"/>
                </a:solidFill>
                <a:latin typeface="Arial" panose="020B0604020202020204" pitchFamily="34" charset="0"/>
                <a:cs typeface="Arial" panose="020B0604020202020204" pitchFamily="34" charset="0"/>
              </a:rPr>
              <a:t> </a:t>
            </a:r>
            <a:r>
              <a:rPr lang="fi-FI" sz="1200" dirty="0">
                <a:solidFill>
                  <a:srgbClr val="755319"/>
                </a:solidFill>
                <a:latin typeface="Arial" panose="020B0604020202020204" pitchFamily="34" charset="0"/>
                <a:cs typeface="Arial" panose="020B0604020202020204" pitchFamily="34" charset="0"/>
              </a:rPr>
              <a:t>202</a:t>
            </a:r>
            <a:r>
              <a:rPr lang="fi-FI" sz="1200" dirty="0">
                <a:solidFill>
                  <a:srgbClr val="C7B29D"/>
                </a:solidFill>
                <a:latin typeface="Arial" panose="020B0604020202020204" pitchFamily="34" charset="0"/>
                <a:cs typeface="Arial" panose="020B0604020202020204" pitchFamily="34" charset="0"/>
              </a:rPr>
              <a:t> </a:t>
            </a:r>
            <a:r>
              <a:rPr lang="fi-FI" sz="1200" dirty="0">
                <a:solidFill>
                  <a:srgbClr val="755319"/>
                </a:solidFill>
                <a:latin typeface="Arial" panose="020B0604020202020204" pitchFamily="34" charset="0"/>
                <a:cs typeface="Arial" panose="020B0604020202020204" pitchFamily="34" charset="0"/>
              </a:rPr>
              <a:t>ihmiskaupan</a:t>
            </a:r>
            <a:r>
              <a:rPr lang="fi-FI" sz="1200" dirty="0">
                <a:solidFill>
                  <a:srgbClr val="C7B29D"/>
                </a:solidFill>
                <a:latin typeface="Arial" panose="020B0604020202020204" pitchFamily="34" charset="0"/>
                <a:cs typeface="Arial" panose="020B0604020202020204" pitchFamily="34" charset="0"/>
              </a:rPr>
              <a:t> </a:t>
            </a:r>
            <a:r>
              <a:rPr lang="fi-FI" sz="1200" dirty="0">
                <a:solidFill>
                  <a:srgbClr val="755319"/>
                </a:solidFill>
                <a:latin typeface="Arial" panose="020B0604020202020204" pitchFamily="34" charset="0"/>
                <a:cs typeface="Arial" panose="020B0604020202020204" pitchFamily="34" charset="0"/>
              </a:rPr>
              <a:t>uhria</a:t>
            </a:r>
            <a:r>
              <a:rPr lang="fi-FI" sz="1200" dirty="0">
                <a:solidFill>
                  <a:srgbClr val="C7B29D"/>
                </a:solidFill>
                <a:latin typeface="Arial" panose="020B0604020202020204" pitchFamily="34" charset="0"/>
                <a:cs typeface="Arial" panose="020B0604020202020204" pitchFamily="34" charset="0"/>
              </a:rPr>
              <a:t> </a:t>
            </a:r>
            <a:r>
              <a:rPr lang="fi-FI" sz="1200" dirty="0">
                <a:solidFill>
                  <a:srgbClr val="755319"/>
                </a:solidFill>
                <a:latin typeface="Arial" panose="020B0604020202020204" pitchFamily="34" charset="0"/>
                <a:cs typeface="Arial" panose="020B0604020202020204" pitchFamily="34" charset="0"/>
              </a:rPr>
              <a:t>ja</a:t>
            </a:r>
            <a:r>
              <a:rPr lang="fi-FI" sz="1200" dirty="0">
                <a:solidFill>
                  <a:srgbClr val="C7B29D"/>
                </a:solidFill>
                <a:latin typeface="Arial" panose="020B0604020202020204" pitchFamily="34" charset="0"/>
                <a:cs typeface="Arial" panose="020B0604020202020204" pitchFamily="34" charset="0"/>
              </a:rPr>
              <a:t> </a:t>
            </a:r>
            <a:r>
              <a:rPr lang="fi-FI" sz="1200" dirty="0">
                <a:solidFill>
                  <a:srgbClr val="755319"/>
                </a:solidFill>
                <a:latin typeface="Arial" panose="020B0604020202020204" pitchFamily="34" charset="0"/>
                <a:cs typeface="Arial" panose="020B0604020202020204" pitchFamily="34" charset="0"/>
              </a:rPr>
              <a:t>heidän 67 lastaan (30.06.2017).</a:t>
            </a:r>
          </a:p>
          <a:p>
            <a:pPr algn="ctr"/>
            <a:endParaRPr lang="fi-FI" sz="1200" dirty="0">
              <a:solidFill>
                <a:srgbClr val="A9A8A9"/>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xmlns="" id="{09A8E028-B13F-4ED2-8568-04E932F6648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2788" y="480668"/>
            <a:ext cx="1950724" cy="438913"/>
          </a:xfrm>
          <a:prstGeom prst="rect">
            <a:avLst/>
          </a:prstGeom>
        </p:spPr>
      </p:pic>
      <p:grpSp>
        <p:nvGrpSpPr>
          <p:cNvPr id="2" name="Group 1">
            <a:extLst>
              <a:ext uri="{FF2B5EF4-FFF2-40B4-BE49-F238E27FC236}">
                <a16:creationId xmlns:a16="http://schemas.microsoft.com/office/drawing/2014/main" xmlns="" id="{AEE90852-5B94-48F7-B5EB-4CF9AEA3DDBF}"/>
              </a:ext>
            </a:extLst>
          </p:cNvPr>
          <p:cNvGrpSpPr/>
          <p:nvPr/>
        </p:nvGrpSpPr>
        <p:grpSpPr>
          <a:xfrm>
            <a:off x="295414" y="6911752"/>
            <a:ext cx="6329973" cy="2786037"/>
            <a:chOff x="295414" y="6639038"/>
            <a:chExt cx="6329973" cy="2786037"/>
          </a:xfrm>
        </p:grpSpPr>
        <p:sp>
          <p:nvSpPr>
            <p:cNvPr id="21" name="Rectangle 20">
              <a:extLst>
                <a:ext uri="{FF2B5EF4-FFF2-40B4-BE49-F238E27FC236}">
                  <a16:creationId xmlns:a16="http://schemas.microsoft.com/office/drawing/2014/main" xmlns="" id="{86AB02E3-0A11-4C94-A848-17DC9BDA8EBB}"/>
                </a:ext>
              </a:extLst>
            </p:cNvPr>
            <p:cNvSpPr/>
            <p:nvPr/>
          </p:nvSpPr>
          <p:spPr>
            <a:xfrm>
              <a:off x="1203559" y="6639340"/>
              <a:ext cx="4556004" cy="380882"/>
            </a:xfrm>
            <a:prstGeom prst="rect">
              <a:avLst/>
            </a:prstGeom>
            <a:solidFill>
              <a:srgbClr val="E184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xmlns="" id="{8361D885-DA0E-4CCA-A492-D748F4B9EE94}"/>
                </a:ext>
              </a:extLst>
            </p:cNvPr>
            <p:cNvSpPr/>
            <p:nvPr/>
          </p:nvSpPr>
          <p:spPr>
            <a:xfrm>
              <a:off x="295414" y="7140120"/>
              <a:ext cx="3026365" cy="2195609"/>
            </a:xfrm>
            <a:prstGeom prst="rect">
              <a:avLst/>
            </a:prstGeom>
            <a:noFill/>
            <a:ln w="57150">
              <a:solidFill>
                <a:srgbClr val="DCDC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xmlns="" id="{4BC1E294-7566-4BA4-B60E-32246794DAFC}"/>
                </a:ext>
              </a:extLst>
            </p:cNvPr>
            <p:cNvPicPr>
              <a:picLocks noChangeAspect="1"/>
            </p:cNvPicPr>
            <p:nvPr/>
          </p:nvPicPr>
          <p:blipFill>
            <a:blip r:embed="rId7"/>
            <a:stretch>
              <a:fillRect/>
            </a:stretch>
          </p:blipFill>
          <p:spPr>
            <a:xfrm>
              <a:off x="397063" y="6760437"/>
              <a:ext cx="704846" cy="706512"/>
            </a:xfrm>
            <a:prstGeom prst="rect">
              <a:avLst/>
            </a:prstGeom>
          </p:spPr>
        </p:pic>
        <p:sp>
          <p:nvSpPr>
            <p:cNvPr id="16" name="TextBox 15">
              <a:extLst>
                <a:ext uri="{FF2B5EF4-FFF2-40B4-BE49-F238E27FC236}">
                  <a16:creationId xmlns:a16="http://schemas.microsoft.com/office/drawing/2014/main" xmlns="" id="{7D8EA480-3F4B-4EE0-8D0C-5FE6798940A4}"/>
                </a:ext>
              </a:extLst>
            </p:cNvPr>
            <p:cNvSpPr txBox="1"/>
            <p:nvPr/>
          </p:nvSpPr>
          <p:spPr>
            <a:xfrm>
              <a:off x="1783857" y="6639038"/>
              <a:ext cx="3352200" cy="369332"/>
            </a:xfrm>
            <a:prstGeom prst="rect">
              <a:avLst/>
            </a:prstGeom>
            <a:noFill/>
          </p:spPr>
          <p:txBody>
            <a:bodyPr wrap="none" rtlCol="0">
              <a:spAutoFit/>
            </a:bodyPr>
            <a:lstStyle/>
            <a:p>
              <a:r>
                <a:rPr lang="fi-FI" dirty="0">
                  <a:solidFill>
                    <a:schemeClr val="bg1"/>
                  </a:solidFill>
                  <a:latin typeface="Arial" panose="020B0604020202020204" pitchFamily="34" charset="0"/>
                  <a:cs typeface="Arial" panose="020B0604020202020204" pitchFamily="34" charset="0"/>
                </a:rPr>
                <a:t>Mitä minä voin </a:t>
              </a:r>
              <a:r>
                <a:rPr lang="fi-FI" dirty="0" err="1">
                  <a:solidFill>
                    <a:schemeClr val="bg1"/>
                  </a:solidFill>
                  <a:latin typeface="Arial" panose="020B0604020202020204" pitchFamily="34" charset="0"/>
                  <a:cs typeface="Arial" panose="020B0604020202020204" pitchFamily="34" charset="0"/>
                </a:rPr>
                <a:t>Zontana</a:t>
              </a:r>
              <a:r>
                <a:rPr lang="fi-FI" dirty="0">
                  <a:solidFill>
                    <a:schemeClr val="bg1"/>
                  </a:solidFill>
                  <a:latin typeface="Arial" panose="020B0604020202020204" pitchFamily="34" charset="0"/>
                  <a:cs typeface="Arial" panose="020B0604020202020204" pitchFamily="34" charset="0"/>
                </a:rPr>
                <a:t> tehdä?</a:t>
              </a:r>
              <a:endParaRPr lang="en-US" dirty="0">
                <a:solidFill>
                  <a:schemeClr val="bg1"/>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xmlns="" id="{EC63B182-3848-40E4-9C8E-745BB4B89C82}"/>
                </a:ext>
              </a:extLst>
            </p:cNvPr>
            <p:cNvSpPr txBox="1"/>
            <p:nvPr/>
          </p:nvSpPr>
          <p:spPr>
            <a:xfrm>
              <a:off x="409078" y="7270639"/>
              <a:ext cx="2871333" cy="1446550"/>
            </a:xfrm>
            <a:prstGeom prst="rect">
              <a:avLst/>
            </a:prstGeom>
            <a:noFill/>
          </p:spPr>
          <p:txBody>
            <a:bodyPr wrap="square" rtlCol="0">
              <a:spAutoFit/>
            </a:bodyPr>
            <a:lstStyle/>
            <a:p>
              <a:pPr algn="ctr"/>
              <a:r>
                <a:rPr lang="fi-FI" sz="1600" dirty="0">
                  <a:solidFill>
                    <a:srgbClr val="E18431"/>
                  </a:solidFill>
                  <a:latin typeface="Arial" panose="020B0604020202020204" pitchFamily="34" charset="0"/>
                  <a:cs typeface="Arial" panose="020B0604020202020204" pitchFamily="34" charset="0"/>
                </a:rPr>
                <a:t>OPISKELE</a:t>
              </a:r>
            </a:p>
            <a:p>
              <a:pPr algn="ctr"/>
              <a:endParaRPr lang="fi-FI" sz="1200" dirty="0">
                <a:solidFill>
                  <a:srgbClr val="E18431"/>
                </a:solidFill>
                <a:latin typeface="Arial" panose="020B0604020202020204" pitchFamily="34" charset="0"/>
                <a:cs typeface="Arial" panose="020B0604020202020204" pitchFamily="34" charset="0"/>
              </a:endParaRPr>
            </a:p>
            <a:p>
              <a:pPr marL="180975" indent="-180975">
                <a:buAutoNum type="arabicPeriod"/>
              </a:pPr>
              <a:r>
                <a:rPr lang="fi-FI" sz="1200" dirty="0">
                  <a:solidFill>
                    <a:schemeClr val="tx1">
                      <a:lumMod val="65000"/>
                      <a:lumOff val="35000"/>
                    </a:schemeClr>
                  </a:solidFill>
                  <a:latin typeface="Arial" panose="020B0604020202020204" pitchFamily="34" charset="0"/>
                  <a:cs typeface="Arial" panose="020B0604020202020204" pitchFamily="34" charset="0"/>
                </a:rPr>
                <a:t>Perehdy siihen, mitä ihmiskauppa Suomessa on ja mistä uhrit saavat apua.</a:t>
              </a:r>
            </a:p>
            <a:p>
              <a:pPr marL="180975" indent="-180975">
                <a:buAutoNum type="arabicPeriod"/>
              </a:pPr>
              <a:r>
                <a:rPr lang="fi-FI" sz="1200" dirty="0">
                  <a:solidFill>
                    <a:schemeClr val="tx1">
                      <a:lumMod val="65000"/>
                      <a:lumOff val="35000"/>
                    </a:schemeClr>
                  </a:solidFill>
                  <a:latin typeface="Arial" panose="020B0604020202020204" pitchFamily="34" charset="0"/>
                  <a:cs typeface="Arial" panose="020B0604020202020204" pitchFamily="34" charset="0"/>
                </a:rPr>
                <a:t>Levitä tietoa kerhossasi (tietoisku, teemakokous)</a:t>
              </a:r>
            </a:p>
          </p:txBody>
        </p:sp>
        <p:sp>
          <p:nvSpPr>
            <p:cNvPr id="19" name="Rectangle 18">
              <a:extLst>
                <a:ext uri="{FF2B5EF4-FFF2-40B4-BE49-F238E27FC236}">
                  <a16:creationId xmlns:a16="http://schemas.microsoft.com/office/drawing/2014/main" xmlns="" id="{E7339EEC-43D9-4C29-8BB4-74112B000431}"/>
                </a:ext>
              </a:extLst>
            </p:cNvPr>
            <p:cNvSpPr/>
            <p:nvPr/>
          </p:nvSpPr>
          <p:spPr>
            <a:xfrm>
              <a:off x="3598584" y="7140120"/>
              <a:ext cx="2939713" cy="2195609"/>
            </a:xfrm>
            <a:prstGeom prst="rect">
              <a:avLst/>
            </a:prstGeom>
            <a:noFill/>
            <a:ln w="57150">
              <a:solidFill>
                <a:srgbClr val="DCDCD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xmlns="" id="{C005F120-CDCC-4DA0-B757-5FF5D067E1EE}"/>
                </a:ext>
              </a:extLst>
            </p:cNvPr>
            <p:cNvPicPr>
              <a:picLocks noChangeAspect="1"/>
            </p:cNvPicPr>
            <p:nvPr/>
          </p:nvPicPr>
          <p:blipFill>
            <a:blip r:embed="rId8"/>
            <a:stretch>
              <a:fillRect/>
            </a:stretch>
          </p:blipFill>
          <p:spPr>
            <a:xfrm>
              <a:off x="5818005" y="6781986"/>
              <a:ext cx="661850" cy="663415"/>
            </a:xfrm>
            <a:prstGeom prst="rect">
              <a:avLst/>
            </a:prstGeom>
          </p:spPr>
        </p:pic>
        <p:sp>
          <p:nvSpPr>
            <p:cNvPr id="20" name="TextBox 19">
              <a:extLst>
                <a:ext uri="{FF2B5EF4-FFF2-40B4-BE49-F238E27FC236}">
                  <a16:creationId xmlns:a16="http://schemas.microsoft.com/office/drawing/2014/main" xmlns="" id="{BFFFCFFE-DAF5-425B-A310-B3A67BF70A41}"/>
                </a:ext>
              </a:extLst>
            </p:cNvPr>
            <p:cNvSpPr txBox="1"/>
            <p:nvPr/>
          </p:nvSpPr>
          <p:spPr>
            <a:xfrm>
              <a:off x="3705552" y="7270563"/>
              <a:ext cx="2725776" cy="1077218"/>
            </a:xfrm>
            <a:prstGeom prst="rect">
              <a:avLst/>
            </a:prstGeom>
            <a:noFill/>
          </p:spPr>
          <p:txBody>
            <a:bodyPr wrap="square" rtlCol="0">
              <a:spAutoFit/>
            </a:bodyPr>
            <a:lstStyle/>
            <a:p>
              <a:pPr algn="ctr"/>
              <a:r>
                <a:rPr lang="fi-FI" sz="1600" dirty="0">
                  <a:solidFill>
                    <a:srgbClr val="E18431"/>
                  </a:solidFill>
                  <a:latin typeface="Arial" panose="020B0604020202020204" pitchFamily="34" charset="0"/>
                  <a:cs typeface="Arial" panose="020B0604020202020204" pitchFamily="34" charset="0"/>
                </a:rPr>
                <a:t>VAIKUTA</a:t>
              </a:r>
            </a:p>
            <a:p>
              <a:pPr algn="ctr"/>
              <a:endParaRPr lang="fi-FI" sz="1200" dirty="0">
                <a:solidFill>
                  <a:srgbClr val="A9A8A9"/>
                </a:solidFill>
                <a:latin typeface="Arial" panose="020B0604020202020204" pitchFamily="34" charset="0"/>
                <a:cs typeface="Arial" panose="020B0604020202020204" pitchFamily="34" charset="0"/>
              </a:endParaRPr>
            </a:p>
            <a:p>
              <a:pPr algn="ctr"/>
              <a:r>
                <a:rPr lang="fi-FI" sz="1200" dirty="0">
                  <a:solidFill>
                    <a:schemeClr val="tx1">
                      <a:lumMod val="65000"/>
                      <a:lumOff val="35000"/>
                    </a:schemeClr>
                  </a:solidFill>
                  <a:latin typeface="Arial" panose="020B0604020202020204" pitchFamily="34" charset="0"/>
                  <a:cs typeface="Arial" panose="020B0604020202020204" pitchFamily="34" charset="0"/>
                </a:rPr>
                <a:t>Onko kotikunnassasi koulutettu työntekijät tunnistamaan ihmiskauppa?</a:t>
              </a:r>
            </a:p>
          </p:txBody>
        </p:sp>
        <p:sp>
          <p:nvSpPr>
            <p:cNvPr id="35" name="Rectangle 34">
              <a:extLst>
                <a:ext uri="{FF2B5EF4-FFF2-40B4-BE49-F238E27FC236}">
                  <a16:creationId xmlns:a16="http://schemas.microsoft.com/office/drawing/2014/main" xmlns="" id="{050516CB-0165-4CD7-8B6B-A2EA110FC654}"/>
                </a:ext>
              </a:extLst>
            </p:cNvPr>
            <p:cNvSpPr/>
            <p:nvPr/>
          </p:nvSpPr>
          <p:spPr>
            <a:xfrm>
              <a:off x="3623870" y="8415757"/>
              <a:ext cx="3001517" cy="707886"/>
            </a:xfrm>
            <a:prstGeom prst="rect">
              <a:avLst/>
            </a:prstGeom>
          </p:spPr>
          <p:txBody>
            <a:bodyPr wrap="square">
              <a:spAutoFit/>
            </a:bodyPr>
            <a:lstStyle/>
            <a:p>
              <a:r>
                <a:rPr lang="en-US" sz="800" dirty="0" err="1">
                  <a:solidFill>
                    <a:srgbClr val="E18431"/>
                  </a:solidFill>
                  <a:latin typeface="Arial" panose="020B0604020202020204" pitchFamily="34" charset="0"/>
                  <a:cs typeface="Arial" panose="020B0604020202020204" pitchFamily="34" charset="0"/>
                </a:rPr>
                <a:t>Kysymyslista</a:t>
              </a:r>
              <a:r>
                <a:rPr lang="en-US" sz="800" dirty="0">
                  <a:solidFill>
                    <a:srgbClr val="E18431"/>
                  </a:solidFill>
                  <a:latin typeface="Arial" panose="020B0604020202020204" pitchFamily="34" charset="0"/>
                  <a:cs typeface="Arial" panose="020B0604020202020204" pitchFamily="34" charset="0"/>
                </a:rPr>
                <a:t> </a:t>
              </a:r>
              <a:r>
                <a:rPr lang="en-US" sz="800" dirty="0" err="1">
                  <a:solidFill>
                    <a:srgbClr val="E18431"/>
                  </a:solidFill>
                  <a:latin typeface="Arial" panose="020B0604020202020204" pitchFamily="34" charset="0"/>
                  <a:cs typeface="Arial" panose="020B0604020202020204" pitchFamily="34" charset="0"/>
                </a:rPr>
                <a:t>keskusteluun</a:t>
              </a:r>
              <a:r>
                <a:rPr lang="en-US" sz="800" dirty="0">
                  <a:solidFill>
                    <a:srgbClr val="E18431"/>
                  </a:solidFill>
                  <a:latin typeface="Arial" panose="020B0604020202020204" pitchFamily="34" charset="0"/>
                  <a:cs typeface="Arial" panose="020B0604020202020204" pitchFamily="34" charset="0"/>
                </a:rPr>
                <a:t> </a:t>
              </a:r>
              <a:r>
                <a:rPr lang="en-US" sz="800" dirty="0" err="1">
                  <a:solidFill>
                    <a:srgbClr val="E18431"/>
                  </a:solidFill>
                  <a:latin typeface="Arial" panose="020B0604020202020204" pitchFamily="34" charset="0"/>
                  <a:cs typeface="Arial" panose="020B0604020202020204" pitchFamily="34" charset="0"/>
                </a:rPr>
                <a:t>kuntien</a:t>
              </a:r>
              <a:r>
                <a:rPr lang="en-US" sz="800" dirty="0">
                  <a:solidFill>
                    <a:srgbClr val="E18431"/>
                  </a:solidFill>
                  <a:latin typeface="Arial" panose="020B0604020202020204" pitchFamily="34" charset="0"/>
                  <a:cs typeface="Arial" panose="020B0604020202020204" pitchFamily="34" charset="0"/>
                </a:rPr>
                <a:t> </a:t>
              </a:r>
              <a:r>
                <a:rPr lang="en-US" sz="800" dirty="0" err="1" smtClean="0">
                  <a:solidFill>
                    <a:srgbClr val="E18431"/>
                  </a:solidFill>
                  <a:latin typeface="Arial" panose="020B0604020202020204" pitchFamily="34" charset="0"/>
                  <a:cs typeface="Arial" panose="020B0604020202020204" pitchFamily="34" charset="0"/>
                </a:rPr>
                <a:t>kanssa</a:t>
              </a:r>
              <a:r>
                <a:rPr lang="en-US" sz="800" dirty="0" smtClean="0">
                  <a:solidFill>
                    <a:srgbClr val="E18431"/>
                  </a:solidFill>
                  <a:latin typeface="Arial" panose="020B0604020202020204" pitchFamily="34" charset="0"/>
                  <a:cs typeface="Arial" panose="020B0604020202020204" pitchFamily="34" charset="0"/>
                </a:rPr>
                <a:t>:</a:t>
              </a:r>
            </a:p>
            <a:p>
              <a:r>
                <a:rPr lang="en-US" sz="800" dirty="0" smtClean="0">
                  <a:solidFill>
                    <a:srgbClr val="E18431"/>
                  </a:solidFill>
                  <a:latin typeface="Arial" panose="020B0604020202020204" pitchFamily="34" charset="0"/>
                  <a:cs typeface="Arial" panose="020B0604020202020204" pitchFamily="34" charset="0"/>
                  <a:hlinkClick r:id="rId9"/>
                </a:rPr>
                <a:t>https</a:t>
              </a:r>
              <a:r>
                <a:rPr lang="en-US" sz="800" dirty="0">
                  <a:solidFill>
                    <a:srgbClr val="E18431"/>
                  </a:solidFill>
                  <a:latin typeface="Arial" panose="020B0604020202020204" pitchFamily="34" charset="0"/>
                  <a:cs typeface="Arial" panose="020B0604020202020204" pitchFamily="34" charset="0"/>
                  <a:hlinkClick r:id="rId9"/>
                </a:rPr>
                <a:t>://zonta.fi/zonta-says-no-kampanja-2017</a:t>
              </a:r>
              <a:r>
                <a:rPr lang="en-US" sz="800" dirty="0" smtClean="0">
                  <a:solidFill>
                    <a:srgbClr val="E18431"/>
                  </a:solidFill>
                  <a:latin typeface="Arial" panose="020B0604020202020204" pitchFamily="34" charset="0"/>
                  <a:cs typeface="Arial" panose="020B0604020202020204" pitchFamily="34" charset="0"/>
                  <a:hlinkClick r:id="rId9"/>
                </a:rPr>
                <a:t>/</a:t>
              </a:r>
              <a:endParaRPr lang="en-US" sz="800" dirty="0" smtClean="0">
                <a:solidFill>
                  <a:srgbClr val="E18431"/>
                </a:solidFill>
                <a:latin typeface="Arial" panose="020B0604020202020204" pitchFamily="34" charset="0"/>
                <a:cs typeface="Arial" panose="020B0604020202020204" pitchFamily="34" charset="0"/>
              </a:endParaRPr>
            </a:p>
            <a:p>
              <a:r>
                <a:rPr lang="en-US" sz="800" dirty="0" err="1">
                  <a:solidFill>
                    <a:srgbClr val="E18431"/>
                  </a:solidFill>
                  <a:latin typeface="Arial" panose="020B0604020202020204" pitchFamily="34" charset="0"/>
                  <a:cs typeface="Arial" panose="020B0604020202020204" pitchFamily="34" charset="0"/>
                </a:rPr>
                <a:t>Kuntien</a:t>
              </a:r>
              <a:r>
                <a:rPr lang="en-US" sz="800" dirty="0">
                  <a:solidFill>
                    <a:srgbClr val="E18431"/>
                  </a:solidFill>
                  <a:latin typeface="Arial" panose="020B0604020202020204" pitchFamily="34" charset="0"/>
                  <a:cs typeface="Arial" panose="020B0604020202020204" pitchFamily="34" charset="0"/>
                </a:rPr>
                <a:t> </a:t>
              </a:r>
              <a:r>
                <a:rPr lang="en-US" sz="800" dirty="0" err="1">
                  <a:solidFill>
                    <a:srgbClr val="E18431"/>
                  </a:solidFill>
                  <a:latin typeface="Arial" panose="020B0604020202020204" pitchFamily="34" charset="0"/>
                  <a:cs typeface="Arial" panose="020B0604020202020204" pitchFamily="34" charset="0"/>
                </a:rPr>
                <a:t>toimintaohjeet</a:t>
              </a:r>
              <a:r>
                <a:rPr lang="en-US" sz="800" dirty="0">
                  <a:solidFill>
                    <a:srgbClr val="E18431"/>
                  </a:solidFill>
                  <a:latin typeface="Arial" panose="020B0604020202020204" pitchFamily="34" charset="0"/>
                  <a:cs typeface="Arial" panose="020B0604020202020204" pitchFamily="34" charset="0"/>
                </a:rPr>
                <a:t> </a:t>
              </a:r>
              <a:r>
                <a:rPr lang="en-US" sz="800" dirty="0" err="1">
                  <a:solidFill>
                    <a:srgbClr val="E18431"/>
                  </a:solidFill>
                  <a:latin typeface="Arial" panose="020B0604020202020204" pitchFamily="34" charset="0"/>
                  <a:cs typeface="Arial" panose="020B0604020202020204" pitchFamily="34" charset="0"/>
                </a:rPr>
                <a:t>sivulla</a:t>
              </a:r>
              <a:r>
                <a:rPr lang="en-US" sz="800" dirty="0">
                  <a:solidFill>
                    <a:srgbClr val="E18431"/>
                  </a:solidFill>
                  <a:latin typeface="Arial" panose="020B0604020202020204" pitchFamily="34" charset="0"/>
                  <a:cs typeface="Arial" panose="020B0604020202020204" pitchFamily="34" charset="0"/>
                </a:rPr>
                <a:t> </a:t>
              </a:r>
              <a:r>
                <a:rPr lang="en-US" sz="800" dirty="0">
                  <a:solidFill>
                    <a:srgbClr val="E18431"/>
                  </a:solidFill>
                  <a:latin typeface="Arial" panose="020B0604020202020204" pitchFamily="34" charset="0"/>
                  <a:cs typeface="Arial" panose="020B0604020202020204" pitchFamily="34" charset="0"/>
                  <a:hlinkClick r:id="rId10"/>
                </a:rPr>
                <a:t>http://stm.fi/ihmiskauppa</a:t>
              </a:r>
              <a:endParaRPr lang="en-US" sz="800" dirty="0">
                <a:solidFill>
                  <a:srgbClr val="E18431"/>
                </a:solidFill>
                <a:latin typeface="Arial" panose="020B0604020202020204" pitchFamily="34" charset="0"/>
                <a:cs typeface="Arial" panose="020B0604020202020204" pitchFamily="34" charset="0"/>
              </a:endParaRPr>
            </a:p>
            <a:p>
              <a:r>
                <a:rPr lang="en-US" sz="800" dirty="0" smtClean="0">
                  <a:solidFill>
                    <a:srgbClr val="E18431"/>
                  </a:solidFill>
                  <a:latin typeface="Arial" panose="020B0604020202020204" pitchFamily="34" charset="0"/>
                  <a:cs typeface="Arial" panose="020B0604020202020204" pitchFamily="34" charset="0"/>
                  <a:hlinkClick r:id="rId11"/>
                </a:rPr>
                <a:t>http</a:t>
              </a:r>
              <a:r>
                <a:rPr lang="en-US" sz="800" dirty="0">
                  <a:solidFill>
                    <a:srgbClr val="E18431"/>
                  </a:solidFill>
                  <a:latin typeface="Arial" panose="020B0604020202020204" pitchFamily="34" charset="0"/>
                  <a:cs typeface="Arial" panose="020B0604020202020204" pitchFamily="34" charset="0"/>
                  <a:hlinkClick r:id="rId11"/>
                </a:rPr>
                <a:t>://</a:t>
              </a:r>
              <a:r>
                <a:rPr lang="en-US" sz="800" dirty="0" smtClean="0">
                  <a:solidFill>
                    <a:srgbClr val="E18431"/>
                  </a:solidFill>
                  <a:latin typeface="Arial" panose="020B0604020202020204" pitchFamily="34" charset="0"/>
                  <a:cs typeface="Arial" panose="020B0604020202020204" pitchFamily="34" charset="0"/>
                  <a:hlinkClick r:id="rId11"/>
                </a:rPr>
                <a:t>www.ihmiskauppa.fi/haetko_tietoa/uhrin_tunnistaminen</a:t>
              </a:r>
              <a:endParaRPr lang="en-US" sz="800" dirty="0" smtClean="0">
                <a:solidFill>
                  <a:srgbClr val="E18431"/>
                </a:solidFill>
                <a:latin typeface="Arial" panose="020B0604020202020204" pitchFamily="34" charset="0"/>
                <a:cs typeface="Arial" panose="020B0604020202020204" pitchFamily="34" charset="0"/>
              </a:endParaRPr>
            </a:p>
            <a:p>
              <a:endParaRPr lang="en-US" sz="800" dirty="0">
                <a:solidFill>
                  <a:srgbClr val="E18431"/>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xmlns="" id="{3D4BE152-2C28-4980-BE2A-93F5F82BDFC5}"/>
                </a:ext>
              </a:extLst>
            </p:cNvPr>
            <p:cNvSpPr/>
            <p:nvPr/>
          </p:nvSpPr>
          <p:spPr>
            <a:xfrm>
              <a:off x="371217" y="8717189"/>
              <a:ext cx="2947053" cy="707886"/>
            </a:xfrm>
            <a:prstGeom prst="rect">
              <a:avLst/>
            </a:prstGeom>
          </p:spPr>
          <p:txBody>
            <a:bodyPr wrap="square">
              <a:spAutoFit/>
            </a:bodyPr>
            <a:lstStyle/>
            <a:p>
              <a:r>
                <a:rPr lang="en-US" sz="800" dirty="0">
                  <a:solidFill>
                    <a:srgbClr val="FF0000"/>
                  </a:solidFill>
                  <a:latin typeface="Arial" panose="020B0604020202020204" pitchFamily="34" charset="0"/>
                  <a:cs typeface="Arial" panose="020B0604020202020204" pitchFamily="34" charset="0"/>
                  <a:hlinkClick r:id="rId12"/>
                </a:rPr>
                <a:t>https://zonta.fi/vaikuttaminen/zonta-says-no/</a:t>
              </a:r>
              <a:endParaRPr lang="en-US" sz="800" dirty="0">
                <a:solidFill>
                  <a:srgbClr val="FF0000"/>
                </a:solidFill>
                <a:latin typeface="Arial" panose="020B0604020202020204" pitchFamily="34" charset="0"/>
                <a:cs typeface="Arial" panose="020B0604020202020204" pitchFamily="34" charset="0"/>
              </a:endParaRPr>
            </a:p>
            <a:p>
              <a:r>
                <a:rPr lang="fi-FI" sz="800" dirty="0">
                  <a:solidFill>
                    <a:srgbClr val="FF0000"/>
                  </a:solidFill>
                  <a:latin typeface="Arial" panose="020B0604020202020204" pitchFamily="34" charset="0"/>
                  <a:cs typeface="Arial" panose="020B0604020202020204" pitchFamily="34" charset="0"/>
                  <a:hlinkClick r:id="rId13"/>
                </a:rPr>
                <a:t>www.z</a:t>
              </a:r>
              <a:r>
                <a:rPr lang="en-US" sz="800" dirty="0">
                  <a:solidFill>
                    <a:srgbClr val="FF0000"/>
                  </a:solidFill>
                  <a:latin typeface="Arial" panose="020B0604020202020204" pitchFamily="34" charset="0"/>
                  <a:cs typeface="Arial" panose="020B0604020202020204" pitchFamily="34" charset="0"/>
                  <a:hlinkClick r:id="rId13"/>
                </a:rPr>
                <a:t>ontasaysno.com</a:t>
              </a:r>
              <a:endParaRPr lang="en-US" sz="800" dirty="0">
                <a:solidFill>
                  <a:srgbClr val="FF0000"/>
                </a:solidFill>
                <a:latin typeface="Arial" panose="020B0604020202020204" pitchFamily="34" charset="0"/>
                <a:cs typeface="Arial" panose="020B0604020202020204" pitchFamily="34" charset="0"/>
              </a:endParaRPr>
            </a:p>
            <a:p>
              <a:endParaRPr lang="en-US" sz="800" dirty="0">
                <a:solidFill>
                  <a:srgbClr val="E18431"/>
                </a:solidFill>
                <a:latin typeface="Arial" panose="020B0604020202020204" pitchFamily="34" charset="0"/>
                <a:cs typeface="Arial" panose="020B0604020202020204" pitchFamily="34" charset="0"/>
              </a:endParaRPr>
            </a:p>
            <a:p>
              <a:r>
                <a:rPr lang="en-US" sz="800" dirty="0" err="1">
                  <a:solidFill>
                    <a:srgbClr val="E18431"/>
                  </a:solidFill>
                  <a:latin typeface="Arial" panose="020B0604020202020204" pitchFamily="34" charset="0"/>
                  <a:cs typeface="Arial" panose="020B0604020202020204" pitchFamily="34" charset="0"/>
                </a:rPr>
                <a:t>Apua</a:t>
              </a:r>
              <a:r>
                <a:rPr lang="en-US" sz="800" dirty="0">
                  <a:solidFill>
                    <a:srgbClr val="E18431"/>
                  </a:solidFill>
                  <a:latin typeface="Arial" panose="020B0604020202020204" pitchFamily="34" charset="0"/>
                  <a:cs typeface="Arial" panose="020B0604020202020204" pitchFamily="34" charset="0"/>
                </a:rPr>
                <a:t> </a:t>
              </a:r>
              <a:r>
                <a:rPr lang="en-US" sz="800" dirty="0" err="1">
                  <a:solidFill>
                    <a:srgbClr val="E18431"/>
                  </a:solidFill>
                  <a:latin typeface="Arial" panose="020B0604020202020204" pitchFamily="34" charset="0"/>
                  <a:cs typeface="Arial" panose="020B0604020202020204" pitchFamily="34" charset="0"/>
                </a:rPr>
                <a:t>ihmiskaupan</a:t>
              </a:r>
              <a:r>
                <a:rPr lang="en-US" sz="800" dirty="0">
                  <a:solidFill>
                    <a:srgbClr val="E18431"/>
                  </a:solidFill>
                  <a:latin typeface="Arial" panose="020B0604020202020204" pitchFamily="34" charset="0"/>
                  <a:cs typeface="Arial" panose="020B0604020202020204" pitchFamily="34" charset="0"/>
                </a:rPr>
                <a:t> </a:t>
              </a:r>
              <a:r>
                <a:rPr lang="en-US" sz="800" dirty="0" err="1">
                  <a:solidFill>
                    <a:srgbClr val="E18431"/>
                  </a:solidFill>
                  <a:latin typeface="Arial" panose="020B0604020202020204" pitchFamily="34" charset="0"/>
                  <a:cs typeface="Arial" panose="020B0604020202020204" pitchFamily="34" charset="0"/>
                </a:rPr>
                <a:t>uhreille</a:t>
              </a:r>
              <a:r>
                <a:rPr lang="en-US" sz="800" dirty="0">
                  <a:solidFill>
                    <a:srgbClr val="E18431"/>
                  </a:solidFill>
                  <a:latin typeface="Arial" panose="020B0604020202020204" pitchFamily="34" charset="0"/>
                  <a:cs typeface="Arial" panose="020B0604020202020204" pitchFamily="34" charset="0"/>
                </a:rPr>
                <a:t>: </a:t>
              </a:r>
              <a:r>
                <a:rPr lang="en-US" sz="800" dirty="0" err="1">
                  <a:solidFill>
                    <a:srgbClr val="E18431"/>
                  </a:solidFill>
                  <a:latin typeface="Arial" panose="020B0604020202020204" pitchFamily="34" charset="0"/>
                  <a:cs typeface="Arial" panose="020B0604020202020204" pitchFamily="34" charset="0"/>
                </a:rPr>
                <a:t>puhelinpäivystys</a:t>
              </a:r>
              <a:r>
                <a:rPr lang="en-US" sz="800" dirty="0">
                  <a:solidFill>
                    <a:srgbClr val="E18431"/>
                  </a:solidFill>
                  <a:latin typeface="Arial" panose="020B0604020202020204" pitchFamily="34" charset="0"/>
                  <a:cs typeface="Arial" panose="020B0604020202020204" pitchFamily="34" charset="0"/>
                </a:rPr>
                <a:t> 029 546 3177 </a:t>
              </a:r>
            </a:p>
            <a:p>
              <a:endParaRPr lang="en-US" sz="800" dirty="0">
                <a:solidFill>
                  <a:srgbClr val="E18431"/>
                </a:solidFill>
                <a:latin typeface="Arial" panose="020B0604020202020204" pitchFamily="34" charset="0"/>
                <a:cs typeface="Arial" panose="020B0604020202020204" pitchFamily="34" charset="0"/>
              </a:endParaRPr>
            </a:p>
          </p:txBody>
        </p:sp>
      </p:grpSp>
      <p:grpSp>
        <p:nvGrpSpPr>
          <p:cNvPr id="11" name="Group 10">
            <a:extLst>
              <a:ext uri="{FF2B5EF4-FFF2-40B4-BE49-F238E27FC236}">
                <a16:creationId xmlns:a16="http://schemas.microsoft.com/office/drawing/2014/main" xmlns="" id="{A52A3984-C24B-4158-80A3-8EB0FCCAFA0C}"/>
              </a:ext>
            </a:extLst>
          </p:cNvPr>
          <p:cNvGrpSpPr/>
          <p:nvPr/>
        </p:nvGrpSpPr>
        <p:grpSpPr>
          <a:xfrm>
            <a:off x="242192" y="2951753"/>
            <a:ext cx="6337820" cy="3617143"/>
            <a:chOff x="97767" y="2591152"/>
            <a:chExt cx="6337820" cy="3617143"/>
          </a:xfrm>
        </p:grpSpPr>
        <p:sp>
          <p:nvSpPr>
            <p:cNvPr id="51" name="TextBox 50">
              <a:extLst>
                <a:ext uri="{FF2B5EF4-FFF2-40B4-BE49-F238E27FC236}">
                  <a16:creationId xmlns:a16="http://schemas.microsoft.com/office/drawing/2014/main" xmlns="" id="{B2B97442-4371-4544-A9D6-C19D9167220C}"/>
                </a:ext>
              </a:extLst>
            </p:cNvPr>
            <p:cNvSpPr txBox="1"/>
            <p:nvPr/>
          </p:nvSpPr>
          <p:spPr>
            <a:xfrm>
              <a:off x="2047105" y="3300153"/>
              <a:ext cx="2167204" cy="1323439"/>
            </a:xfrm>
            <a:prstGeom prst="rect">
              <a:avLst/>
            </a:prstGeom>
            <a:noFill/>
          </p:spPr>
          <p:txBody>
            <a:bodyPr wrap="square" rtlCol="0">
              <a:spAutoFit/>
            </a:bodyPr>
            <a:lstStyle>
              <a:defPPr>
                <a:defRPr lang="en-US"/>
              </a:defPPr>
              <a:lvl1pPr>
                <a:defRPr sz="800">
                  <a:solidFill>
                    <a:srgbClr val="A9A8A9"/>
                  </a:solidFill>
                  <a:latin typeface="Arial" panose="020B0604020202020204" pitchFamily="34" charset="0"/>
                  <a:cs typeface="Arial" panose="020B0604020202020204" pitchFamily="34" charset="0"/>
                </a:defRPr>
              </a:lvl1pPr>
            </a:lstStyle>
            <a:p>
              <a:r>
                <a:rPr lang="fi-FI" dirty="0">
                  <a:solidFill>
                    <a:srgbClr val="802528"/>
                  </a:solidFill>
                </a:rPr>
                <a:t>Intialainen mies houkuteltiin töihin vantaalaiseen pizzeriaan. Todellisuudessa hänet pakotettiin tekemään 16 kuukauden ajan ilmaiseksi jopa 17 tunnin työpäiviä. Miestä uhkailtiin ja häneen kohdistettiin väkivaltaa, hänen puhelintaan valvottiin, ja pankkikortti ja passi takavarikoitiin. Miehen nimellä avattiin pankkitili, jonne maksettiin pientä palkkaa,  mutta ravintolan omistajat käyttivät tiliä omiin menoihinsa. </a:t>
              </a:r>
              <a:endParaRPr lang="en-US" dirty="0">
                <a:solidFill>
                  <a:srgbClr val="802528"/>
                </a:solidFill>
              </a:endParaRPr>
            </a:p>
          </p:txBody>
        </p:sp>
        <p:cxnSp>
          <p:nvCxnSpPr>
            <p:cNvPr id="7" name="Straight Connector 6">
              <a:extLst>
                <a:ext uri="{FF2B5EF4-FFF2-40B4-BE49-F238E27FC236}">
                  <a16:creationId xmlns:a16="http://schemas.microsoft.com/office/drawing/2014/main" xmlns="" id="{5E381869-483D-4597-B4A0-2E76207E7907}"/>
                </a:ext>
              </a:extLst>
            </p:cNvPr>
            <p:cNvCxnSpPr/>
            <p:nvPr/>
          </p:nvCxnSpPr>
          <p:spPr>
            <a:xfrm>
              <a:off x="1937084" y="2634916"/>
              <a:ext cx="0" cy="3573379"/>
            </a:xfrm>
            <a:prstGeom prst="line">
              <a:avLst/>
            </a:prstGeom>
            <a:ln>
              <a:solidFill>
                <a:srgbClr val="E18431"/>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164EE93A-F8E4-44F2-B212-5A20334C0DE8}"/>
                </a:ext>
              </a:extLst>
            </p:cNvPr>
            <p:cNvCxnSpPr/>
            <p:nvPr/>
          </p:nvCxnSpPr>
          <p:spPr>
            <a:xfrm>
              <a:off x="4352800" y="2634916"/>
              <a:ext cx="0" cy="3573379"/>
            </a:xfrm>
            <a:prstGeom prst="line">
              <a:avLst/>
            </a:prstGeom>
            <a:ln>
              <a:solidFill>
                <a:srgbClr val="E18431"/>
              </a:solidFill>
              <a:prstDash val="das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xmlns="" id="{69EE613A-B40C-4A39-A7FA-8507AEDB2DC7}"/>
                </a:ext>
              </a:extLst>
            </p:cNvPr>
            <p:cNvSpPr txBox="1"/>
            <p:nvPr/>
          </p:nvSpPr>
          <p:spPr>
            <a:xfrm>
              <a:off x="97767" y="3920886"/>
              <a:ext cx="1877010" cy="430887"/>
            </a:xfrm>
            <a:prstGeom prst="rect">
              <a:avLst/>
            </a:prstGeom>
            <a:noFill/>
          </p:spPr>
          <p:txBody>
            <a:bodyPr wrap="square" rtlCol="0">
              <a:spAutoFit/>
            </a:bodyPr>
            <a:lstStyle/>
            <a:p>
              <a:pPr algn="ctr"/>
              <a:r>
                <a:rPr lang="fi-FI" sz="1100" dirty="0">
                  <a:solidFill>
                    <a:schemeClr val="tx1">
                      <a:lumMod val="65000"/>
                      <a:lumOff val="35000"/>
                    </a:schemeClr>
                  </a:solidFill>
                  <a:latin typeface="Arial" panose="020B0604020202020204" pitchFamily="34" charset="0"/>
                  <a:cs typeface="Arial" panose="020B0604020202020204" pitchFamily="34" charset="0"/>
                </a:rPr>
                <a:t>Avioliittoon pakottaminen voi olla ihmiskauppaa.</a:t>
              </a:r>
            </a:p>
          </p:txBody>
        </p:sp>
        <p:sp>
          <p:nvSpPr>
            <p:cNvPr id="49" name="TextBox 48">
              <a:extLst>
                <a:ext uri="{FF2B5EF4-FFF2-40B4-BE49-F238E27FC236}">
                  <a16:creationId xmlns:a16="http://schemas.microsoft.com/office/drawing/2014/main" xmlns="" id="{3ABCE963-7C28-4584-BFE7-6B8386A63684}"/>
                </a:ext>
              </a:extLst>
            </p:cNvPr>
            <p:cNvSpPr txBox="1"/>
            <p:nvPr/>
          </p:nvSpPr>
          <p:spPr>
            <a:xfrm>
              <a:off x="2047105" y="2642401"/>
              <a:ext cx="2167204" cy="600164"/>
            </a:xfrm>
            <a:prstGeom prst="rect">
              <a:avLst/>
            </a:prstGeom>
            <a:noFill/>
          </p:spPr>
          <p:txBody>
            <a:bodyPr wrap="square" rtlCol="0">
              <a:spAutoFit/>
            </a:bodyPr>
            <a:lstStyle>
              <a:defPPr>
                <a:defRPr lang="en-US"/>
              </a:defPPr>
              <a:lvl1pPr algn="ctr">
                <a:defRPr sz="1100">
                  <a:solidFill>
                    <a:srgbClr val="DCDCDB"/>
                  </a:solidFill>
                  <a:latin typeface="Arial" panose="020B0604020202020204" pitchFamily="34" charset="0"/>
                  <a:cs typeface="Arial" panose="020B0604020202020204" pitchFamily="34" charset="0"/>
                </a:defRPr>
              </a:lvl1pPr>
            </a:lstStyle>
            <a:p>
              <a:r>
                <a:rPr lang="fi-FI" dirty="0">
                  <a:solidFill>
                    <a:schemeClr val="tx1">
                      <a:lumMod val="65000"/>
                      <a:lumOff val="35000"/>
                    </a:schemeClr>
                  </a:solidFill>
                </a:rPr>
                <a:t>Suomessa ihmiskauppa on työvoiman hyväksikäyttöä tai seksuaalista hyväksikäyttöä.</a:t>
              </a:r>
            </a:p>
          </p:txBody>
        </p:sp>
        <p:sp>
          <p:nvSpPr>
            <p:cNvPr id="50" name="TextBox 49">
              <a:extLst>
                <a:ext uri="{FF2B5EF4-FFF2-40B4-BE49-F238E27FC236}">
                  <a16:creationId xmlns:a16="http://schemas.microsoft.com/office/drawing/2014/main" xmlns="" id="{6FEFDAB7-DC48-4381-BB0D-3D6B1FF02F3E}"/>
                </a:ext>
              </a:extLst>
            </p:cNvPr>
            <p:cNvSpPr txBox="1"/>
            <p:nvPr/>
          </p:nvSpPr>
          <p:spPr>
            <a:xfrm>
              <a:off x="4499362" y="5414347"/>
              <a:ext cx="1869102" cy="600164"/>
            </a:xfrm>
            <a:prstGeom prst="rect">
              <a:avLst/>
            </a:prstGeom>
            <a:noFill/>
          </p:spPr>
          <p:txBody>
            <a:bodyPr wrap="square" rtlCol="0">
              <a:spAutoFit/>
            </a:bodyPr>
            <a:lstStyle>
              <a:defPPr>
                <a:defRPr lang="en-US"/>
              </a:defPPr>
              <a:lvl1pPr algn="ctr">
                <a:defRPr sz="1100">
                  <a:solidFill>
                    <a:srgbClr val="DCDCDB"/>
                  </a:solidFill>
                  <a:latin typeface="Arial" panose="020B0604020202020204" pitchFamily="34" charset="0"/>
                  <a:cs typeface="Arial" panose="020B0604020202020204" pitchFamily="34" charset="0"/>
                </a:defRPr>
              </a:lvl1pPr>
            </a:lstStyle>
            <a:p>
              <a:r>
                <a:rPr lang="fi-FI" dirty="0">
                  <a:solidFill>
                    <a:schemeClr val="tx1">
                      <a:lumMod val="65000"/>
                      <a:lumOff val="35000"/>
                    </a:schemeClr>
                  </a:solidFill>
                </a:rPr>
                <a:t>Laittomasti maassa olevat ovat erityisen turvattomassa asemassa.</a:t>
              </a:r>
            </a:p>
          </p:txBody>
        </p:sp>
        <p:sp>
          <p:nvSpPr>
            <p:cNvPr id="52" name="TextBox 51">
              <a:extLst>
                <a:ext uri="{FF2B5EF4-FFF2-40B4-BE49-F238E27FC236}">
                  <a16:creationId xmlns:a16="http://schemas.microsoft.com/office/drawing/2014/main" xmlns="" id="{173579C7-D8E2-4658-BC9F-77384CB66BB0}"/>
                </a:ext>
              </a:extLst>
            </p:cNvPr>
            <p:cNvSpPr txBox="1"/>
            <p:nvPr/>
          </p:nvSpPr>
          <p:spPr>
            <a:xfrm>
              <a:off x="188933" y="2748309"/>
              <a:ext cx="1694678" cy="954107"/>
            </a:xfrm>
            <a:prstGeom prst="rect">
              <a:avLst/>
            </a:prstGeom>
            <a:noFill/>
          </p:spPr>
          <p:txBody>
            <a:bodyPr wrap="square" rtlCol="0">
              <a:spAutoFit/>
            </a:bodyPr>
            <a:lstStyle/>
            <a:p>
              <a:r>
                <a:rPr lang="fi-FI" sz="800" dirty="0">
                  <a:solidFill>
                    <a:srgbClr val="802528"/>
                  </a:solidFill>
                  <a:latin typeface="Arial" panose="020B0604020202020204" pitchFamily="34" charset="0"/>
                  <a:cs typeface="Arial" panose="020B0604020202020204" pitchFamily="34" charset="0"/>
                </a:rPr>
                <a:t>Puualan yrityksen työnjohtaja tuomittiin 26 kirgisialaisen ihmiskaupasta. Työnjohtaja vei työntekijöiden passit ja pankkikortit, pahoinpiteli, varasti rahat ja esti heitä lähtemästä maasta. </a:t>
              </a:r>
              <a:endParaRPr lang="en-US" sz="800" dirty="0">
                <a:solidFill>
                  <a:srgbClr val="802528"/>
                </a:solidFill>
                <a:latin typeface="Arial" panose="020B0604020202020204" pitchFamily="34" charset="0"/>
                <a:cs typeface="Arial" panose="020B0604020202020204" pitchFamily="34" charset="0"/>
              </a:endParaRPr>
            </a:p>
          </p:txBody>
        </p:sp>
        <p:sp>
          <p:nvSpPr>
            <p:cNvPr id="53" name="TextBox 52">
              <a:extLst>
                <a:ext uri="{FF2B5EF4-FFF2-40B4-BE49-F238E27FC236}">
                  <a16:creationId xmlns:a16="http://schemas.microsoft.com/office/drawing/2014/main" xmlns="" id="{29CA6118-61B7-4128-9A03-4FF3656DF81E}"/>
                </a:ext>
              </a:extLst>
            </p:cNvPr>
            <p:cNvSpPr txBox="1"/>
            <p:nvPr/>
          </p:nvSpPr>
          <p:spPr>
            <a:xfrm>
              <a:off x="2048137" y="5190847"/>
              <a:ext cx="2165140" cy="954107"/>
            </a:xfrm>
            <a:prstGeom prst="rect">
              <a:avLst/>
            </a:prstGeom>
            <a:noFill/>
          </p:spPr>
          <p:txBody>
            <a:bodyPr wrap="square" rtlCol="0">
              <a:spAutoFit/>
            </a:bodyPr>
            <a:lstStyle>
              <a:defPPr>
                <a:defRPr lang="en-US"/>
              </a:defPPr>
              <a:lvl1pPr>
                <a:defRPr sz="800">
                  <a:solidFill>
                    <a:srgbClr val="A9A8A9"/>
                  </a:solidFill>
                  <a:latin typeface="Arial" panose="020B0604020202020204" pitchFamily="34" charset="0"/>
                  <a:cs typeface="Arial" panose="020B0604020202020204" pitchFamily="34" charset="0"/>
                </a:defRPr>
              </a:lvl1pPr>
            </a:lstStyle>
            <a:p>
              <a:r>
                <a:rPr lang="fi-FI" dirty="0">
                  <a:solidFill>
                    <a:srgbClr val="802528"/>
                  </a:solidFill>
                </a:rPr>
                <a:t>Kaksi miestä houkutteli 16-vuotiaan romanialaistytön Suomeen. Tyttö oli ennen lähtöä varmistanut erikseen, ettei hän joudu Suomessa prostituoiduksi. Miehet pitivät kuitenkin tyttöä Suomessa vankina, </a:t>
              </a:r>
              <a:r>
                <a:rPr lang="fi-FI" dirty="0" err="1">
                  <a:solidFill>
                    <a:srgbClr val="802528"/>
                  </a:solidFill>
                </a:rPr>
                <a:t>parittiviat</a:t>
              </a:r>
              <a:r>
                <a:rPr lang="fi-FI" dirty="0">
                  <a:solidFill>
                    <a:srgbClr val="802528"/>
                  </a:solidFill>
                </a:rPr>
                <a:t>, kohtelivat väkivaltaisesti ja pitivät nälässä.</a:t>
              </a:r>
              <a:endParaRPr lang="en-US" dirty="0">
                <a:solidFill>
                  <a:srgbClr val="802528"/>
                </a:solidFill>
              </a:endParaRPr>
            </a:p>
          </p:txBody>
        </p:sp>
        <p:sp>
          <p:nvSpPr>
            <p:cNvPr id="54" name="TextBox 53">
              <a:extLst>
                <a:ext uri="{FF2B5EF4-FFF2-40B4-BE49-F238E27FC236}">
                  <a16:creationId xmlns:a16="http://schemas.microsoft.com/office/drawing/2014/main" xmlns="" id="{DF63993F-FBEC-4E9D-89A7-B4A84ACE6C7E}"/>
                </a:ext>
              </a:extLst>
            </p:cNvPr>
            <p:cNvSpPr txBox="1"/>
            <p:nvPr/>
          </p:nvSpPr>
          <p:spPr>
            <a:xfrm>
              <a:off x="4432240" y="2591152"/>
              <a:ext cx="2003347" cy="830997"/>
            </a:xfrm>
            <a:prstGeom prst="rect">
              <a:avLst/>
            </a:prstGeom>
            <a:noFill/>
          </p:spPr>
          <p:txBody>
            <a:bodyPr wrap="square" rtlCol="0">
              <a:spAutoFit/>
            </a:bodyPr>
            <a:lstStyle>
              <a:defPPr>
                <a:defRPr lang="en-US"/>
              </a:defPPr>
              <a:lvl1pPr>
                <a:defRPr sz="800">
                  <a:solidFill>
                    <a:srgbClr val="A9A8A9"/>
                  </a:solidFill>
                  <a:latin typeface="Arial" panose="020B0604020202020204" pitchFamily="34" charset="0"/>
                  <a:cs typeface="Arial" panose="020B0604020202020204" pitchFamily="34" charset="0"/>
                </a:defRPr>
              </a:lvl1pPr>
            </a:lstStyle>
            <a:p>
              <a:r>
                <a:rPr lang="fi-FI" dirty="0">
                  <a:solidFill>
                    <a:srgbClr val="802528"/>
                  </a:solidFill>
                </a:rPr>
                <a:t>Syyttäjä vaatii marjayrittäjälle vankeustuomiota thaimaalaisiin marjanpoimijoihin kohdistuneesta ihmiskaupasta. Poimijoita epäillään pidetyn pakkotyötä vastaavissa olosuhteissa. </a:t>
              </a:r>
              <a:endParaRPr lang="en-US" dirty="0">
                <a:solidFill>
                  <a:srgbClr val="802528"/>
                </a:solidFill>
              </a:endParaRPr>
            </a:p>
          </p:txBody>
        </p:sp>
        <p:sp>
          <p:nvSpPr>
            <p:cNvPr id="55" name="TextBox 54">
              <a:extLst>
                <a:ext uri="{FF2B5EF4-FFF2-40B4-BE49-F238E27FC236}">
                  <a16:creationId xmlns:a16="http://schemas.microsoft.com/office/drawing/2014/main" xmlns="" id="{EBDAD0E1-E0A5-41BB-8031-778899A5FD9A}"/>
                </a:ext>
              </a:extLst>
            </p:cNvPr>
            <p:cNvSpPr txBox="1"/>
            <p:nvPr/>
          </p:nvSpPr>
          <p:spPr>
            <a:xfrm>
              <a:off x="4432240" y="3626353"/>
              <a:ext cx="2003347" cy="1569660"/>
            </a:xfrm>
            <a:prstGeom prst="rect">
              <a:avLst/>
            </a:prstGeom>
            <a:noFill/>
          </p:spPr>
          <p:txBody>
            <a:bodyPr wrap="square" rtlCol="0">
              <a:spAutoFit/>
            </a:bodyPr>
            <a:lstStyle>
              <a:defPPr>
                <a:defRPr lang="en-US"/>
              </a:defPPr>
              <a:lvl1pPr>
                <a:defRPr sz="800">
                  <a:solidFill>
                    <a:srgbClr val="A9A8A9"/>
                  </a:solidFill>
                  <a:latin typeface="Arial" panose="020B0604020202020204" pitchFamily="34" charset="0"/>
                  <a:cs typeface="Arial" panose="020B0604020202020204" pitchFamily="34" charset="0"/>
                </a:defRPr>
              </a:lvl1pPr>
            </a:lstStyle>
            <a:p>
              <a:r>
                <a:rPr lang="fi-FI" dirty="0">
                  <a:solidFill>
                    <a:srgbClr val="802528"/>
                  </a:solidFill>
                </a:rPr>
                <a:t>Nuori nainen työskenteli lähes vuoden ajan palkatta helsinkiläisessä kynsistudiossa. Lisäksi tyttö pakotettiin hoitamaan pariskunnan lapsia sekä tekemään kaikki kotitaloustyöt seitsemänä päivänä viikossa. Kielitaidoton uhri oli täysin riippuvainen pariskunnasta eikä saanut rahaa </a:t>
              </a:r>
              <a:r>
                <a:rPr lang="fi-FI" dirty="0" err="1">
                  <a:solidFill>
                    <a:srgbClr val="802528"/>
                  </a:solidFill>
                </a:rPr>
                <a:t>töstään</a:t>
              </a:r>
              <a:r>
                <a:rPr lang="fi-FI" dirty="0">
                  <a:solidFill>
                    <a:srgbClr val="802528"/>
                  </a:solidFill>
                </a:rPr>
                <a:t> yli vuoteen. Pariskunta yritti kiristää tyttöä aborttiin, mihin hän ei suostunut. Ensimmäiset epäilyt ihmiskaupasta heräsivät neuvolassa. </a:t>
              </a:r>
              <a:endParaRPr lang="en-US" dirty="0">
                <a:solidFill>
                  <a:srgbClr val="802528"/>
                </a:solidFill>
              </a:endParaRPr>
            </a:p>
          </p:txBody>
        </p:sp>
        <p:sp>
          <p:nvSpPr>
            <p:cNvPr id="56" name="TextBox 55">
              <a:extLst>
                <a:ext uri="{FF2B5EF4-FFF2-40B4-BE49-F238E27FC236}">
                  <a16:creationId xmlns:a16="http://schemas.microsoft.com/office/drawing/2014/main" xmlns="" id="{A108E538-C9E0-465C-B523-B73D75EAE641}"/>
                </a:ext>
              </a:extLst>
            </p:cNvPr>
            <p:cNvSpPr txBox="1"/>
            <p:nvPr/>
          </p:nvSpPr>
          <p:spPr>
            <a:xfrm>
              <a:off x="188933" y="4570243"/>
              <a:ext cx="1694678" cy="1569660"/>
            </a:xfrm>
            <a:prstGeom prst="rect">
              <a:avLst/>
            </a:prstGeom>
            <a:noFill/>
          </p:spPr>
          <p:txBody>
            <a:bodyPr wrap="square" rtlCol="0">
              <a:spAutoFit/>
            </a:bodyPr>
            <a:lstStyle>
              <a:defPPr>
                <a:defRPr lang="en-US"/>
              </a:defPPr>
              <a:lvl1pPr>
                <a:defRPr sz="800">
                  <a:solidFill>
                    <a:srgbClr val="A9A8A9"/>
                  </a:solidFill>
                  <a:latin typeface="Arial" panose="020B0604020202020204" pitchFamily="34" charset="0"/>
                  <a:cs typeface="Arial" panose="020B0604020202020204" pitchFamily="34" charset="0"/>
                </a:defRPr>
              </a:lvl1pPr>
            </a:lstStyle>
            <a:p>
              <a:r>
                <a:rPr lang="fi-FI" dirty="0">
                  <a:solidFill>
                    <a:srgbClr val="802528"/>
                  </a:solidFill>
                </a:rPr>
                <a:t>27-vuotias mies meni naimisiin Irakissa. Suomen kansalaisena hän palasi Suomeen vihkimisen jälkeen ja vaimo muutti perässä saatuaan oleskeluluvan. Epäily </a:t>
              </a:r>
              <a:r>
                <a:rPr lang="fi-FI" dirty="0" err="1">
                  <a:solidFill>
                    <a:srgbClr val="802528"/>
                  </a:solidFill>
                </a:rPr>
                <a:t>lapsiavioliiitosta</a:t>
              </a:r>
              <a:r>
                <a:rPr lang="fi-FI" dirty="0">
                  <a:solidFill>
                    <a:srgbClr val="802528"/>
                  </a:solidFill>
                </a:rPr>
                <a:t> heräsi siinä vaiheessa, kun Irakista ilmaantui toinen passi, jonka mukaan nuori vaimo ei olekaan 19-vuotias, vaan viisi vuotta nuorempi kuin ensimmäiseen passiin oli merkitty.</a:t>
              </a:r>
            </a:p>
          </p:txBody>
        </p:sp>
        <p:sp>
          <p:nvSpPr>
            <p:cNvPr id="57" name="TextBox 56">
              <a:extLst>
                <a:ext uri="{FF2B5EF4-FFF2-40B4-BE49-F238E27FC236}">
                  <a16:creationId xmlns:a16="http://schemas.microsoft.com/office/drawing/2014/main" xmlns="" id="{122F9668-0131-40CC-B2A6-D402724E57F7}"/>
                </a:ext>
              </a:extLst>
            </p:cNvPr>
            <p:cNvSpPr txBox="1"/>
            <p:nvPr/>
          </p:nvSpPr>
          <p:spPr>
            <a:xfrm>
              <a:off x="2118655" y="4688249"/>
              <a:ext cx="2024105" cy="430887"/>
            </a:xfrm>
            <a:prstGeom prst="rect">
              <a:avLst/>
            </a:prstGeom>
            <a:noFill/>
          </p:spPr>
          <p:txBody>
            <a:bodyPr wrap="square" rtlCol="0">
              <a:spAutoFit/>
            </a:bodyPr>
            <a:lstStyle>
              <a:defPPr>
                <a:defRPr lang="en-US"/>
              </a:defPPr>
              <a:lvl1pPr algn="ctr">
                <a:defRPr sz="1100">
                  <a:solidFill>
                    <a:srgbClr val="DCDCDB"/>
                  </a:solidFill>
                  <a:latin typeface="Arial" panose="020B0604020202020204" pitchFamily="34" charset="0"/>
                  <a:cs typeface="Arial" panose="020B0604020202020204" pitchFamily="34" charset="0"/>
                </a:defRPr>
              </a:lvl1pPr>
            </a:lstStyle>
            <a:p>
              <a:r>
                <a:rPr lang="fi-FI" dirty="0">
                  <a:solidFill>
                    <a:schemeClr val="tx1">
                      <a:lumMod val="65000"/>
                      <a:lumOff val="35000"/>
                    </a:schemeClr>
                  </a:solidFill>
                </a:rPr>
                <a:t>Uhri on usein kielitaidoton ja tietämätön oikeuksistaan</a:t>
              </a:r>
              <a:r>
                <a:rPr lang="fi-FI" dirty="0">
                  <a:solidFill>
                    <a:srgbClr val="A9A8A9"/>
                  </a:solidFill>
                </a:rPr>
                <a:t>.</a:t>
              </a:r>
            </a:p>
          </p:txBody>
        </p:sp>
      </p:grpSp>
    </p:spTree>
    <p:extLst>
      <p:ext uri="{BB962C8B-B14F-4D97-AF65-F5344CB8AC3E}">
        <p14:creationId xmlns:p14="http://schemas.microsoft.com/office/powerpoint/2010/main" val="38804288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E18431"/>
      </a:hlink>
      <a:folHlink>
        <a:srgbClr val="E1843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657</TotalTime>
  <Words>370</Words>
  <Application>Microsoft Office PowerPoint</Application>
  <PresentationFormat>A4-paperi (210 x 297 mm)</PresentationFormat>
  <Paragraphs>32</Paragraphs>
  <Slides>1</Slides>
  <Notes>0</Notes>
  <HiddenSlides>0</HiddenSlides>
  <MMClips>0</MMClips>
  <ScaleCrop>false</ScaleCrop>
  <HeadingPairs>
    <vt:vector size="6" baseType="variant">
      <vt:variant>
        <vt:lpstr>Teema</vt:lpstr>
      </vt:variant>
      <vt:variant>
        <vt:i4>1</vt:i4>
      </vt:variant>
      <vt:variant>
        <vt:lpstr>Upotetut OLE-palvelimet</vt:lpstr>
      </vt:variant>
      <vt:variant>
        <vt:i4>1</vt:i4>
      </vt:variant>
      <vt:variant>
        <vt:lpstr>Dian otsikot</vt:lpstr>
      </vt:variant>
      <vt:variant>
        <vt:i4>1</vt:i4>
      </vt:variant>
    </vt:vector>
  </HeadingPairs>
  <TitlesOfParts>
    <vt:vector size="3" baseType="lpstr">
      <vt:lpstr>Office Theme</vt:lpstr>
      <vt:lpstr>think-cell Slide</vt:lpstr>
      <vt:lpstr>PowerPoint-esitys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Ovaska, Johanna (Nokia - FI/Espoo)</dc:creator>
  <cp:lastModifiedBy>LeaPena</cp:lastModifiedBy>
  <cp:revision>36</cp:revision>
  <cp:lastPrinted>2017-10-25T06:35:27Z</cp:lastPrinted>
  <dcterms:created xsi:type="dcterms:W3CDTF">2017-10-17T05:01:00Z</dcterms:created>
  <dcterms:modified xsi:type="dcterms:W3CDTF">2017-11-12T10:14:27Z</dcterms:modified>
</cp:coreProperties>
</file>